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4"/>
  </p:notesMasterIdLst>
  <p:sldIdLst>
    <p:sldId id="529" r:id="rId3"/>
    <p:sldId id="532" r:id="rId4"/>
    <p:sldId id="566" r:id="rId5"/>
    <p:sldId id="565" r:id="rId6"/>
    <p:sldId id="579" r:id="rId7"/>
    <p:sldId id="534" r:id="rId8"/>
    <p:sldId id="567" r:id="rId9"/>
    <p:sldId id="535" r:id="rId10"/>
    <p:sldId id="568" r:id="rId11"/>
    <p:sldId id="571" r:id="rId12"/>
    <p:sldId id="572" r:id="rId13"/>
    <p:sldId id="536" r:id="rId14"/>
    <p:sldId id="569" r:id="rId15"/>
    <p:sldId id="537" r:id="rId16"/>
    <p:sldId id="576" r:id="rId17"/>
    <p:sldId id="573" r:id="rId18"/>
    <p:sldId id="555" r:id="rId19"/>
    <p:sldId id="538" r:id="rId20"/>
    <p:sldId id="578" r:id="rId21"/>
    <p:sldId id="539" r:id="rId22"/>
    <p:sldId id="540" r:id="rId23"/>
    <p:sldId id="574" r:id="rId24"/>
    <p:sldId id="541" r:id="rId25"/>
    <p:sldId id="542" r:id="rId26"/>
    <p:sldId id="543" r:id="rId27"/>
    <p:sldId id="545" r:id="rId28"/>
    <p:sldId id="608" r:id="rId29"/>
    <p:sldId id="546" r:id="rId30"/>
    <p:sldId id="547" r:id="rId31"/>
    <p:sldId id="596" r:id="rId32"/>
    <p:sldId id="597" r:id="rId33"/>
    <p:sldId id="604" r:id="rId34"/>
    <p:sldId id="550" r:id="rId35"/>
    <p:sldId id="564" r:id="rId36"/>
    <p:sldId id="553" r:id="rId37"/>
    <p:sldId id="592" r:id="rId38"/>
    <p:sldId id="593" r:id="rId39"/>
    <p:sldId id="587" r:id="rId40"/>
    <p:sldId id="605" r:id="rId41"/>
    <p:sldId id="589" r:id="rId42"/>
    <p:sldId id="557" r:id="rId43"/>
    <p:sldId id="586" r:id="rId44"/>
    <p:sldId id="606" r:id="rId45"/>
    <p:sldId id="607" r:id="rId46"/>
    <p:sldId id="558" r:id="rId47"/>
    <p:sldId id="507" r:id="rId48"/>
    <p:sldId id="580" r:id="rId49"/>
    <p:sldId id="581" r:id="rId50"/>
    <p:sldId id="562" r:id="rId51"/>
    <p:sldId id="609" r:id="rId52"/>
    <p:sldId id="531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талья Грихина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2E1A"/>
    <a:srgbClr val="FF4934"/>
    <a:srgbClr val="9AC2FF"/>
    <a:srgbClr val="FFFFFF"/>
    <a:srgbClr val="FFFF00"/>
    <a:srgbClr val="BDC3C0"/>
    <a:srgbClr val="1C36A4"/>
    <a:srgbClr val="D32B5F"/>
    <a:srgbClr val="E47899"/>
    <a:srgbClr val="8C6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4" autoAdjust="0"/>
    <p:restoredTop sz="99306" autoAdjust="0"/>
  </p:normalViewPr>
  <p:slideViewPr>
    <p:cSldViewPr>
      <p:cViewPr varScale="1">
        <p:scale>
          <a:sx n="52" d="100"/>
          <a:sy n="52" d="100"/>
        </p:scale>
        <p:origin x="-1186" y="-8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18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57DD0D90-6155-4204-8DC0-79721D667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46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45BD2C-1617-4986-A9C7-313690B424DE}" type="slidenum">
              <a:rPr lang="ru-RU" smtClean="0"/>
              <a:pPr>
                <a:defRPr/>
              </a:pPr>
              <a:t>19</a:t>
            </a:fld>
            <a:endParaRPr lang="ru-RU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2138AC-42C7-4A9D-AB1D-0F9A23E431F4}" type="slidenum">
              <a:rPr lang="ru-RU" smtClean="0"/>
              <a:pPr>
                <a:defRPr/>
              </a:pPr>
              <a:t>37</a:t>
            </a:fld>
            <a:endParaRPr lang="ru-RU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736785-1195-406C-82D0-04EC940606E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6184E9-4046-4479-8728-96357420197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40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89C701-4F76-43DF-A98C-EA72AD9534F5}" type="slidenum">
              <a:rPr lang="ru-RU" b="0" smtClean="0">
                <a:solidFill>
                  <a:srgbClr val="000000"/>
                </a:solidFill>
              </a:rPr>
              <a:pPr eaLnBrk="1" hangingPunct="1"/>
              <a:t>42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2C392B-24EA-404C-96F2-AB247165DA1A}" type="slidenum">
              <a:rPr lang="ru-RU" b="0" smtClean="0">
                <a:solidFill>
                  <a:srgbClr val="000000"/>
                </a:solidFill>
              </a:rPr>
              <a:pPr eaLnBrk="1" hangingPunct="1"/>
              <a:t>43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2E07BC-851E-429B-A225-45DA1ACB22E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7B584-8D87-4FF3-84E3-F0DC473E969A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/>
              <a:pPr>
                <a:defRPr/>
              </a:pPr>
              <a:t>51</a:t>
            </a:fld>
            <a:endParaRPr lang="ru-RU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2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8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1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15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1423BE0-671C-4AB4-9C05-8D93CFADD744}" type="datetimeFigureOut">
              <a:rPr lang="ru-RU"/>
              <a:pPr>
                <a:defRPr/>
              </a:pPr>
              <a:t>04.10.2012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3200652-5C7C-4B89-B8B7-63D94066D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335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BF93B6A-018A-4E7C-B9CA-726A0E68A6AC}" type="datetimeFigureOut">
              <a:rPr lang="ru-RU"/>
              <a:pPr>
                <a:defRPr/>
              </a:pPr>
              <a:t>04.10.2012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104768-47E8-4762-A745-DF91E1EFC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510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3CB181-DA97-4A87-91F7-A25D458A8152}" type="datetimeFigureOut">
              <a:rPr lang="ru-RU"/>
              <a:pPr>
                <a:defRPr/>
              </a:pPr>
              <a:t>04.10.2012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EB151CE-4287-48EE-BF24-6C3C0F7DF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88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EA733DA-5209-4896-9CA5-7D19E01D92EB}" type="datetimeFigureOut">
              <a:rPr lang="ru-RU"/>
              <a:pPr>
                <a:defRPr/>
              </a:pPr>
              <a:t>04.10.2012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EA44922-2072-43B9-995B-994D09B33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744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9257B7E-4A4E-43C1-A482-998483A01454}" type="datetimeFigureOut">
              <a:rPr lang="ru-RU"/>
              <a:pPr>
                <a:defRPr/>
              </a:pPr>
              <a:t>04.10.2012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24CE498-17FF-434C-BF77-19D14CF56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03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F9F071E-91EA-4E8D-8E4D-5A2C643C4A58}" type="datetimeFigureOut">
              <a:rPr lang="ru-RU"/>
              <a:pPr>
                <a:defRPr/>
              </a:pPr>
              <a:t>04.10.2012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29A18CE-0A9D-4BEF-A051-A7C04A2778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20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757D653-0A21-4D71-B1EA-73EA8FFC0EDF}" type="datetimeFigureOut">
              <a:rPr lang="ru-RU"/>
              <a:pPr>
                <a:defRPr/>
              </a:pPr>
              <a:t>04.10.2012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D11268A-7BDB-44B8-BC3D-475F75B45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838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61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24825DD-BA63-43E3-8B6B-DA725D99BF1B}" type="datetimeFigureOut">
              <a:rPr lang="ru-RU"/>
              <a:pPr>
                <a:defRPr/>
              </a:pPr>
              <a:t>04.10.2012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0DADE72-1319-424A-85E7-6EEF306EF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977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12021FE-E0AE-4A35-82A5-3412F3A0E0F9}" type="datetimeFigureOut">
              <a:rPr lang="ru-RU"/>
              <a:pPr>
                <a:defRPr/>
              </a:pPr>
              <a:t>04.10.2012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300EA47-E656-43F8-9031-65DDB13F7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38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7A2B11-34DD-4A4C-A61B-D3293F80E01B}" type="datetimeFigureOut">
              <a:rPr lang="ru-RU"/>
              <a:pPr>
                <a:defRPr/>
              </a:pPr>
              <a:t>04.10.2012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763BBD-A982-4FB8-ADA2-4D301858B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996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537198-E885-4C54-9111-AF26E934150F}" type="datetimeFigureOut">
              <a:rPr lang="ru-RU"/>
              <a:pPr>
                <a:defRPr/>
              </a:pPr>
              <a:t>04.10.2012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FC9BA8-1E70-4465-A469-D28BDFA9ED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097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7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0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0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8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2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4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1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3B47-F62D-4BF2-96BF-078F88DA6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9AF4DE-E13A-49FE-B76D-756733ACD674}" type="datetimeFigureOut">
              <a:rPr lang="ru-RU"/>
              <a:pPr>
                <a:defRPr/>
              </a:pPr>
              <a:t>04.10.2012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5F96B8-7CFE-4157-A1A1-FF9C4F84E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68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4.png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hyperlink" Target="http://demo.1c-bitrix.ru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hyperlink" Target="http://www.1c-bitrix.ru/download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partners@1c-bitrix.ru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431" y="2057400"/>
            <a:ext cx="9155431" cy="216024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06215" y="5097059"/>
            <a:ext cx="565212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/>
              <a:t>Донченко Денис</a:t>
            </a:r>
          </a:p>
          <a:p>
            <a:pPr algn="r"/>
            <a:r>
              <a:rPr lang="ru-RU" sz="2400" b="0" dirty="0" smtClean="0"/>
              <a:t>Компания </a:t>
            </a:r>
            <a:r>
              <a:rPr lang="ru-RU" sz="2400" b="0" dirty="0" smtClean="0"/>
              <a:t>1С-Битрикс</a:t>
            </a:r>
            <a:endParaRPr lang="en-US" sz="2000" b="0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818" y="2628525"/>
            <a:ext cx="8618220" cy="1143000"/>
          </a:xfrm>
        </p:spPr>
        <p:txBody>
          <a:bodyPr/>
          <a:lstStyle/>
          <a:p>
            <a:pPr algn="r"/>
            <a:r>
              <a:rPr lang="ru-RU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Выбор платформы для разработки </a:t>
            </a:r>
            <a:r>
              <a:rPr lang="ru-RU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интернет-магазина </a:t>
            </a:r>
            <a:endParaRPr lang="ru-RU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384" y="21061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0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Сравнение товаров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26742" y="1722437"/>
            <a:ext cx="4876800" cy="2468563"/>
          </a:xfrm>
        </p:spPr>
        <p:txBody>
          <a:bodyPr/>
          <a:lstStyle/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Выбор товаров для сравнения «одним кликом»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Таблица сравнения по свойствам</a:t>
            </a:r>
          </a:p>
          <a:p>
            <a:pPr>
              <a:buSzPct val="60000"/>
            </a:pPr>
            <a:endParaRPr lang="ru-RU" sz="2800" dirty="0" smtClean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5181600"/>
            <a:ext cx="617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0" i="1" dirty="0" smtClean="0">
                <a:latin typeface="Calibri"/>
                <a:cs typeface="Calibri"/>
              </a:rPr>
              <a:t>Сравнение поможет клиенту быстро определиться с выбором  </a:t>
            </a:r>
            <a:endParaRPr lang="ru-RU" sz="28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105400"/>
            <a:ext cx="1197494" cy="1066799"/>
          </a:xfrm>
          <a:prstGeom prst="rect">
            <a:avLst/>
          </a:prstGeom>
        </p:spPr>
      </p:pic>
      <p:pic>
        <p:nvPicPr>
          <p:cNvPr id="3" name="Изображение 2" descr="Снимок экрана 2012-09-18 в 16.57.07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71" y="1627392"/>
            <a:ext cx="4067991" cy="2819400"/>
          </a:xfrm>
          <a:prstGeom prst="rect">
            <a:avLst/>
          </a:prstGeom>
          <a:ln>
            <a:solidFill>
              <a:srgbClr val="F2F2F2"/>
            </a:solidFill>
          </a:ln>
          <a:effectLst>
            <a:reflection blurRad="6350" stA="41000" endA="300" endPos="1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19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Снимок экрана 2012-09-17 в 17.54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514600"/>
            <a:ext cx="5029200" cy="381016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reflection blurRad="6350" stA="50000" endA="300" endPos="11000" dist="25400" dir="5400000" sy="-100000" algn="bl" rotWithShape="0"/>
          </a:effectLst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Сравнение товаров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7"/>
          <a:srcRect l="4992" r="4992"/>
          <a:stretch>
            <a:fillRect/>
          </a:stretch>
        </p:blipFill>
        <p:spPr>
          <a:xfrm>
            <a:off x="3733800" y="457200"/>
            <a:ext cx="969884" cy="533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5000" endPos="15000" dist="5000" dir="5400000" sy="-100000" algn="bl" rotWithShape="0"/>
          </a:effectLst>
        </p:spPr>
      </p:pic>
      <p:pic>
        <p:nvPicPr>
          <p:cNvPr id="10" name="Изображение 9" descr="Снимок экрана 2012-09-18 в 16.10.36.pn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85" b="97351" l="1993" r="98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5"/>
          <a:stretch/>
        </p:blipFill>
        <p:spPr>
          <a:xfrm>
            <a:off x="270148" y="1524000"/>
            <a:ext cx="796652" cy="761292"/>
          </a:xfrm>
          <a:prstGeom prst="rect">
            <a:avLst/>
          </a:prstGeom>
        </p:spPr>
      </p:pic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180719" y="1371600"/>
            <a:ext cx="8001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sz="2800" b="0" dirty="0" smtClean="0">
                <a:latin typeface="Calibri"/>
                <a:cs typeface="Calibri"/>
              </a:rPr>
              <a:t>При сравнении товаров в магазине МТС подсвечивается наиболее выгодный вариант: </a:t>
            </a:r>
            <a:endParaRPr lang="ru-RU" sz="2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19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Оформление заказа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493837"/>
            <a:ext cx="4572000" cy="4525963"/>
          </a:xfrm>
        </p:spPr>
        <p:txBody>
          <a:bodyPr/>
          <a:lstStyle/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Корзина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Быстрая регистрация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Автоматический расчет стоимости по региону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Два варианта: для физических и </a:t>
            </a:r>
            <a:r>
              <a:rPr lang="ru-RU" sz="2400" dirty="0" err="1" smtClean="0">
                <a:latin typeface="Calibri"/>
                <a:cs typeface="Calibri"/>
              </a:rPr>
              <a:t>юр.лиц</a:t>
            </a:r>
            <a:endParaRPr lang="ru-RU" sz="2400" dirty="0" smtClean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Выбор способов оплаты</a:t>
            </a:r>
          </a:p>
          <a:p>
            <a:pPr>
              <a:buSzPct val="60000"/>
            </a:pP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5257800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Удобный процесс оформления заказа убедит клиента купить именно в вашем магазине и вернуться.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11" name="Изображение 10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00" y="5181600"/>
            <a:ext cx="1197494" cy="1066799"/>
          </a:xfrm>
          <a:prstGeom prst="rect">
            <a:avLst/>
          </a:prstGeom>
        </p:spPr>
      </p:pic>
      <p:pic>
        <p:nvPicPr>
          <p:cNvPr id="3" name="Изображение 2" descr="Снимок экрана 2012-09-18 в 17.04.1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50" y="1600200"/>
            <a:ext cx="4070050" cy="2590800"/>
          </a:xfrm>
          <a:prstGeom prst="rect">
            <a:avLst/>
          </a:prstGeom>
          <a:ln>
            <a:solidFill>
              <a:srgbClr val="F2F2F2"/>
            </a:solidFill>
          </a:ln>
          <a:effectLst>
            <a:reflection blurRad="6350" stA="50000" endA="300" endPos="16000" dist="381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2-09-18 в 17.08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2857884"/>
            <a:ext cx="5487291" cy="3581400"/>
          </a:xfrm>
          <a:prstGeom prst="rect">
            <a:avLst/>
          </a:prstGeom>
          <a:ln>
            <a:solidFill>
              <a:srgbClr val="F2F2F2"/>
            </a:solidFill>
          </a:ln>
          <a:effectLst>
            <a:reflection blurRad="6350" stA="50000" endA="300" endPos="9000" dist="25400" dir="5400000" sy="-100000" algn="bl" rotWithShape="0"/>
          </a:effectLst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Оформление заказа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0310" y="457200"/>
            <a:ext cx="1802356" cy="469900"/>
          </a:xfrm>
          <a:prstGeom prst="rect">
            <a:avLst/>
          </a:prstGeom>
          <a:effectLst>
            <a:reflection blurRad="6350" stA="43000" endA="300" endPos="15000" dir="5400000" sy="-100000" algn="bl" rotWithShape="0"/>
          </a:effectLst>
        </p:spPr>
      </p:pic>
      <p:pic>
        <p:nvPicPr>
          <p:cNvPr id="10" name="Изображение 9" descr="Снимок экрана 2012-09-18 в 16.10.36.pn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85" b="97351" l="1993" r="98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5"/>
          <a:stretch/>
        </p:blipFill>
        <p:spPr>
          <a:xfrm>
            <a:off x="270148" y="1524000"/>
            <a:ext cx="796652" cy="761292"/>
          </a:xfrm>
          <a:prstGeom prst="rect">
            <a:avLst/>
          </a:prstGeom>
        </p:spPr>
      </p:pic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1180719" y="1371600"/>
            <a:ext cx="8001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sz="2800" b="0" dirty="0" smtClean="0">
                <a:latin typeface="Calibri"/>
                <a:cs typeface="Calibri"/>
              </a:rPr>
              <a:t>При оформлении заказа в магазине </a:t>
            </a:r>
            <a:r>
              <a:rPr lang="en-US" sz="2800" b="0" dirty="0" err="1" smtClean="0">
                <a:latin typeface="Calibri"/>
                <a:cs typeface="Calibri"/>
              </a:rPr>
              <a:t>svyaznoy.ru</a:t>
            </a:r>
            <a:r>
              <a:rPr lang="en-US" sz="2800" b="0" dirty="0" smtClean="0">
                <a:latin typeface="Calibri"/>
                <a:cs typeface="Calibri"/>
              </a:rPr>
              <a:t> </a:t>
            </a:r>
            <a:r>
              <a:rPr lang="ru-RU" sz="2800" b="0" dirty="0" smtClean="0">
                <a:latin typeface="Calibri"/>
                <a:cs typeface="Calibri"/>
              </a:rPr>
              <a:t>предлагается купить дополнительную гарантию на технику и аксессуары со скидкой: </a:t>
            </a:r>
            <a:endParaRPr lang="ru-RU" sz="2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296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Личный кабинет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484748"/>
            <a:ext cx="5791200" cy="4525963"/>
          </a:xfrm>
        </p:spPr>
        <p:txBody>
          <a:bodyPr/>
          <a:lstStyle/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Личный </a:t>
            </a:r>
            <a:r>
              <a:rPr lang="ru-RU" sz="2800" dirty="0" err="1" smtClean="0">
                <a:latin typeface="Calibri"/>
                <a:cs typeface="Calibri"/>
              </a:rPr>
              <a:t>профайл</a:t>
            </a:r>
            <a:endParaRPr lang="ru-RU" sz="2800" dirty="0" smtClean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Список заказов со статусами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Отмена и повтор заказов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Уведомление об изменении статуса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Адреса для доставки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Виртуальный счет </a:t>
            </a:r>
          </a:p>
          <a:p>
            <a:pPr>
              <a:buSzPct val="60000"/>
            </a:pP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5562601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Удобный интерфейс для работы убедит клиента  вернуться к вам. 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486401"/>
            <a:ext cx="1197494" cy="1066799"/>
          </a:xfrm>
          <a:prstGeom prst="rect">
            <a:avLst/>
          </a:prstGeom>
        </p:spPr>
      </p:pic>
      <p:pic>
        <p:nvPicPr>
          <p:cNvPr id="3" name="Изображение 2" descr="11137380_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1295400"/>
            <a:ext cx="3810000" cy="38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2-09-18 в 17.19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22" y="2895600"/>
            <a:ext cx="6934200" cy="3446625"/>
          </a:xfrm>
          <a:prstGeom prst="rect">
            <a:avLst/>
          </a:prstGeom>
          <a:ln>
            <a:solidFill>
              <a:srgbClr val="F2F2F2"/>
            </a:solidFill>
          </a:ln>
          <a:effectLst>
            <a:reflection blurRad="6350" stA="33000" endA="300" endPos="14000" dist="25400" dir="5400000" sy="-100000" algn="bl" rotWithShape="0"/>
          </a:effectLst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Личный кабинет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Изображение 10" descr="Снимок экрана 2012-09-18 в 16.10.36.pn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85" b="97351" l="1993" r="98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5"/>
          <a:stretch/>
        </p:blipFill>
        <p:spPr>
          <a:xfrm>
            <a:off x="270148" y="1524000"/>
            <a:ext cx="796652" cy="761292"/>
          </a:xfrm>
          <a:prstGeom prst="rect">
            <a:avLst/>
          </a:prstGeom>
        </p:spPr>
      </p:pic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180719" y="1371600"/>
            <a:ext cx="8001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sz="2800" b="0" dirty="0" smtClean="0">
                <a:latin typeface="Calibri"/>
                <a:cs typeface="Calibri"/>
              </a:rPr>
              <a:t>В личном кабинете в магазине </a:t>
            </a:r>
            <a:r>
              <a:rPr lang="en-US" sz="2800" b="0" dirty="0" err="1" smtClean="0">
                <a:latin typeface="Calibri"/>
                <a:cs typeface="Calibri"/>
              </a:rPr>
              <a:t>svyaznoy.ru</a:t>
            </a:r>
            <a:r>
              <a:rPr lang="en-US" sz="2800" b="0" dirty="0" smtClean="0">
                <a:latin typeface="Calibri"/>
                <a:cs typeface="Calibri"/>
              </a:rPr>
              <a:t> </a:t>
            </a:r>
            <a:r>
              <a:rPr lang="ru-RU" sz="2800" b="0" dirty="0" smtClean="0">
                <a:latin typeface="Calibri"/>
                <a:cs typeface="Calibri"/>
              </a:rPr>
              <a:t>есть «список желаний», который можно отправить другу.</a:t>
            </a:r>
            <a:r>
              <a:rPr lang="ru-RU" sz="2800" b="0" dirty="0" smtClean="0">
                <a:latin typeface="Calibri"/>
                <a:cs typeface="Calibri"/>
                <a:sym typeface="Wingdings"/>
              </a:rPr>
              <a:t> Мечты, ведь, должны сбываться </a:t>
            </a:r>
            <a:r>
              <a:rPr lang="ru-RU" sz="2800" b="0" dirty="0" smtClean="0">
                <a:latin typeface="Calibri"/>
                <a:cs typeface="Calibri"/>
              </a:rPr>
              <a:t> </a:t>
            </a:r>
            <a:endParaRPr lang="ru-RU" sz="2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51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Мобильный магазин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3810000" y="1600200"/>
            <a:ext cx="533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800" b="0" dirty="0" smtClean="0">
                <a:latin typeface="Calibri"/>
                <a:cs typeface="Calibri"/>
              </a:rPr>
              <a:t>Ваши клиенты смогут </a:t>
            </a:r>
            <a:r>
              <a:rPr lang="ru-RU" sz="2800" b="0" dirty="0">
                <a:latin typeface="Calibri"/>
                <a:cs typeface="Calibri"/>
              </a:rPr>
              <a:t>выбрать товары в каталоге и оформить заказ со своих мобильных устройств</a:t>
            </a:r>
            <a:r>
              <a:rPr lang="ru-RU" sz="2800" b="0" dirty="0" smtClean="0">
                <a:latin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ru-RU" sz="2800" b="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ru-RU" sz="2800" b="0" dirty="0" smtClean="0">
                <a:latin typeface="Calibri"/>
                <a:cs typeface="Calibri"/>
              </a:rPr>
              <a:t>Работает на </a:t>
            </a:r>
            <a:r>
              <a:rPr lang="ru-RU" sz="2800" b="0" dirty="0" err="1">
                <a:latin typeface="Calibri"/>
                <a:cs typeface="Calibri"/>
              </a:rPr>
              <a:t>iPhone</a:t>
            </a:r>
            <a:r>
              <a:rPr lang="ru-RU" sz="2800" b="0" dirty="0">
                <a:latin typeface="Calibri"/>
                <a:cs typeface="Calibri"/>
              </a:rPr>
              <a:t>, </a:t>
            </a:r>
            <a:r>
              <a:rPr lang="ru-RU" sz="2800" b="0" dirty="0" err="1">
                <a:latin typeface="Calibri"/>
                <a:cs typeface="Calibri"/>
              </a:rPr>
              <a:t>iPad</a:t>
            </a:r>
            <a:r>
              <a:rPr lang="ru-RU" sz="2800" b="0" dirty="0">
                <a:latin typeface="Calibri"/>
                <a:cs typeface="Calibri"/>
              </a:rPr>
              <a:t>, </a:t>
            </a:r>
            <a:r>
              <a:rPr lang="ru-RU" sz="2800" b="0" dirty="0" err="1">
                <a:latin typeface="Calibri"/>
                <a:cs typeface="Calibri"/>
              </a:rPr>
              <a:t>Android</a:t>
            </a:r>
            <a:r>
              <a:rPr lang="ru-RU" sz="2800" b="0" dirty="0">
                <a:latin typeface="Calibri"/>
                <a:cs typeface="Calibri"/>
              </a:rPr>
              <a:t> и </a:t>
            </a:r>
            <a:r>
              <a:rPr lang="ru-RU" sz="2800" b="0" dirty="0" err="1" smtClean="0">
                <a:latin typeface="Calibri"/>
                <a:cs typeface="Calibri"/>
              </a:rPr>
              <a:t>BlackBerry</a:t>
            </a:r>
            <a:r>
              <a:rPr lang="ru-RU" sz="2800" b="0" dirty="0" smtClean="0">
                <a:latin typeface="Calibri"/>
                <a:cs typeface="Calibri"/>
              </a:rPr>
              <a:t>.</a:t>
            </a:r>
            <a:endParaRPr lang="ru-RU" sz="2800" b="0" dirty="0">
              <a:latin typeface="Calibri"/>
              <a:cs typeface="Calibri"/>
            </a:endParaRPr>
          </a:p>
        </p:txBody>
      </p:sp>
      <p:pic>
        <p:nvPicPr>
          <p:cNvPr id="11" name="Picture 8" descr="C:\Users\Natalia\Pictures\screens\bitrixmobile\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3" y="1260258"/>
            <a:ext cx="2805113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12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1"/>
          <p:cNvSpPr>
            <a:spLocks noGrp="1"/>
          </p:cNvSpPr>
          <p:nvPr>
            <p:ph idx="1"/>
          </p:nvPr>
        </p:nvSpPr>
        <p:spPr>
          <a:xfrm>
            <a:off x="0" y="2743200"/>
            <a:ext cx="87630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>
                <a:latin typeface="Calibri" pitchFamily="34" charset="0"/>
                <a:cs typeface="Calibri" pitchFamily="34" charset="0"/>
              </a:rPr>
              <a:t>Как </a:t>
            </a:r>
            <a:r>
              <a:rPr lang="ru-RU" sz="4800" dirty="0" smtClean="0">
                <a:latin typeface="Calibri" pitchFamily="34" charset="0"/>
                <a:cs typeface="Calibri" pitchFamily="34" charset="0"/>
              </a:rPr>
              <a:t>вы будете работать с интернет-магазином?</a:t>
            </a:r>
          </a:p>
        </p:txBody>
      </p:sp>
    </p:spTree>
    <p:extLst>
      <p:ext uri="{BB962C8B-B14F-4D97-AF65-F5344CB8AC3E}">
        <p14:creationId xmlns:p14="http://schemas.microsoft.com/office/powerpoint/2010/main" val="406524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Настройка интернет-магазина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04800" y="1600200"/>
            <a:ext cx="4114800" cy="4525963"/>
          </a:xfrm>
        </p:spPr>
        <p:txBody>
          <a:bodyPr/>
          <a:lstStyle/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Мастера установки и настройки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Управление каталогом над сайтом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Кнопки управления появляются при наведении курсора</a:t>
            </a:r>
          </a:p>
          <a:p>
            <a:pPr>
              <a:lnSpc>
                <a:spcPct val="90000"/>
              </a:lnSpc>
              <a:buSzPct val="60000"/>
            </a:pPr>
            <a:endParaRPr lang="ru-RU" sz="28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buSzPct val="60000"/>
            </a:pPr>
            <a:endParaRPr lang="ru-RU" sz="28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buSzPct val="60000"/>
            </a:pPr>
            <a:endParaRPr lang="ru-RU" sz="28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buSzPct val="60000"/>
            </a:pP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6976" y="5638801"/>
            <a:ext cx="6868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i="1" dirty="0" smtClean="0"/>
              <a:t>Понятное управление магазином сократит время на обучение ваших менеджеров и дальнейшую работу</a:t>
            </a:r>
            <a:endParaRPr lang="ru-RU" sz="1800" b="0" i="1" dirty="0"/>
          </a:p>
        </p:txBody>
      </p:sp>
      <p:pic>
        <p:nvPicPr>
          <p:cNvPr id="11" name="Изображение 10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10201"/>
            <a:ext cx="1197494" cy="1066799"/>
          </a:xfrm>
          <a:prstGeom prst="rect">
            <a:avLst/>
          </a:prstGeom>
        </p:spPr>
      </p:pic>
      <p:pic>
        <p:nvPicPr>
          <p:cNvPr id="12" name="Рисунок 3" descr="http://www.1c-bitrix.ru/upload/blog/f5a/08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00" y="1447800"/>
            <a:ext cx="4648200" cy="380097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5701753" y="2298378"/>
            <a:ext cx="3144371" cy="3178998"/>
          </a:xfrm>
          <a:prstGeom prst="rect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63" y="1685511"/>
            <a:ext cx="8412737" cy="117902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Прямоугольник 1"/>
          <p:cNvSpPr>
            <a:spLocks noChangeArrowheads="1"/>
          </p:cNvSpPr>
          <p:nvPr/>
        </p:nvSpPr>
        <p:spPr bwMode="auto">
          <a:xfrm>
            <a:off x="654050" y="3324503"/>
            <a:ext cx="81851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Не нужно бояться сделать что-то не так на странице, поскольку у вас всегда есть возможность отмены последнего действия. 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  <a:p>
            <a:endParaRPr lang="en-US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После добавления, изменения страницы при необходимости вы просто отмените свое последнее действие.</a:t>
            </a: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93176" y="1524000"/>
            <a:ext cx="8622224" cy="1524001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4290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latin typeface="Calibri" pitchFamily="34" charset="0"/>
                <a:cs typeface="Calibri" pitchFamily="34" charset="0"/>
              </a:rPr>
              <a:t>Отмена последнего действия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2624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7110882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63" y="1435601"/>
            <a:ext cx="3564133" cy="5346199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Знакомо?</a:t>
            </a:r>
            <a:endParaRPr lang="en-US" sz="2800" dirty="0" smtClean="0">
              <a:latin typeface="Verdana" pitchFamily="34" charset="0"/>
            </a:endParaRPr>
          </a:p>
        </p:txBody>
      </p:sp>
      <p:sp>
        <p:nvSpPr>
          <p:cNvPr id="3" name="Выноска-облако 2"/>
          <p:cNvSpPr/>
          <p:nvPr/>
        </p:nvSpPr>
        <p:spPr bwMode="auto">
          <a:xfrm>
            <a:off x="152400" y="1321301"/>
            <a:ext cx="3657600" cy="2209800"/>
          </a:xfrm>
          <a:prstGeom prst="cloudCallout">
            <a:avLst>
              <a:gd name="adj1" fmla="val 67963"/>
              <a:gd name="adj2" fmla="val -2341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76956" y="1836229"/>
            <a:ext cx="2971800" cy="76200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000" dirty="0" smtClean="0">
                <a:latin typeface="Calibri"/>
                <a:cs typeface="Calibri"/>
              </a:rPr>
              <a:t>Интернет-магазин… это сложные технологии, программирование, непонятные термины… </a:t>
            </a: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10" name="Выноска-облако 9"/>
          <p:cNvSpPr/>
          <p:nvPr/>
        </p:nvSpPr>
        <p:spPr bwMode="auto">
          <a:xfrm>
            <a:off x="5887156" y="1600200"/>
            <a:ext cx="3048000" cy="1981200"/>
          </a:xfrm>
          <a:prstGeom prst="cloudCallout">
            <a:avLst>
              <a:gd name="adj1" fmla="val -81240"/>
              <a:gd name="adj2" fmla="val -2409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Содержимое 1"/>
          <p:cNvSpPr txBox="1">
            <a:spLocks/>
          </p:cNvSpPr>
          <p:nvPr/>
        </p:nvSpPr>
        <p:spPr bwMode="auto">
          <a:xfrm>
            <a:off x="6098823" y="19812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b="0" dirty="0" smtClean="0">
                <a:latin typeface="Calibri"/>
                <a:cs typeface="Calibri"/>
              </a:rPr>
              <a:t>У меня нет времени в этом разбираться! </a:t>
            </a:r>
            <a:endParaRPr lang="ru-RU" sz="24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17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Карточка товара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04800" y="1524000"/>
            <a:ext cx="4495800" cy="3276600"/>
          </a:xfrm>
        </p:spPr>
        <p:txBody>
          <a:bodyPr/>
          <a:lstStyle/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Свойства</a:t>
            </a:r>
          </a:p>
          <a:p>
            <a:pPr>
              <a:buSzPct val="60000"/>
            </a:pPr>
            <a:r>
              <a:rPr lang="ru-RU" sz="2400" dirty="0" err="1" smtClean="0">
                <a:latin typeface="Calibri"/>
                <a:cs typeface="Calibri"/>
              </a:rPr>
              <a:t>Спецпредложения</a:t>
            </a:r>
            <a:endParaRPr lang="ru-RU" sz="2400" dirty="0" smtClean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Настройка цен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Настройка категории </a:t>
            </a:r>
            <a:r>
              <a:rPr lang="ru-RU" sz="2400" dirty="0">
                <a:latin typeface="Calibri"/>
                <a:cs typeface="Calibri"/>
              </a:rPr>
              <a:t>аналогичных или рекомендуемых </a:t>
            </a:r>
            <a:r>
              <a:rPr lang="ru-RU" sz="2400" dirty="0" smtClean="0">
                <a:latin typeface="Calibri"/>
                <a:cs typeface="Calibri"/>
              </a:rPr>
              <a:t>товаров</a:t>
            </a:r>
            <a:endParaRPr lang="ru-RU" sz="2400" dirty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Аналоги товара, аксессуары, подходящие </a:t>
            </a:r>
            <a:r>
              <a:rPr lang="ru-RU" sz="2400" dirty="0">
                <a:latin typeface="Calibri"/>
                <a:cs typeface="Calibri"/>
              </a:rPr>
              <a:t>для </a:t>
            </a:r>
            <a:r>
              <a:rPr lang="ru-RU" sz="2400" dirty="0" smtClean="0">
                <a:latin typeface="Calibri"/>
                <a:cs typeface="Calibri"/>
              </a:rPr>
              <a:t>него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5401271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Вся информация о товаре быстро правится на одной странице.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29" y="5384545"/>
            <a:ext cx="1197494" cy="106679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191000" cy="314325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42000" endA="300" endPos="13000" dist="254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Импорт каталога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676401"/>
            <a:ext cx="4191000" cy="1828800"/>
          </a:xfrm>
        </p:spPr>
        <p:txBody>
          <a:bodyPr/>
          <a:lstStyle/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Выгрузка каталога и цен из «</a:t>
            </a:r>
            <a:r>
              <a:rPr lang="ru-RU" sz="2400" dirty="0">
                <a:latin typeface="Calibri"/>
                <a:cs typeface="Calibri"/>
              </a:rPr>
              <a:t>1С:Предприятие 8.2</a:t>
            </a:r>
            <a:r>
              <a:rPr lang="ru-RU" sz="2400" dirty="0" smtClean="0">
                <a:latin typeface="Calibri"/>
                <a:cs typeface="Calibri"/>
              </a:rPr>
              <a:t>»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Загрузка каталога в формате </a:t>
            </a:r>
            <a:r>
              <a:rPr lang="en-US" sz="2400" dirty="0" smtClean="0">
                <a:latin typeface="Calibri"/>
                <a:cs typeface="Calibri"/>
              </a:rPr>
              <a:t>XML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Загрузка каталога в формате </a:t>
            </a:r>
            <a:r>
              <a:rPr lang="en-US" sz="2400" dirty="0" smtClean="0">
                <a:latin typeface="Calibri"/>
                <a:cs typeface="Calibri"/>
              </a:rPr>
              <a:t>CSV </a:t>
            </a:r>
            <a:r>
              <a:rPr lang="ru-RU" sz="2400" dirty="0" smtClean="0">
                <a:latin typeface="Calibri"/>
                <a:cs typeface="Calibri"/>
              </a:rPr>
              <a:t>из </a:t>
            </a:r>
            <a:r>
              <a:rPr lang="en-US" sz="2400" dirty="0" smtClean="0">
                <a:latin typeface="Calibri"/>
                <a:cs typeface="Calibri"/>
              </a:rPr>
              <a:t>MS Excel 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509647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У вас уже готов каталог? Не теряйте время и загрузите его сразу на сайт.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16" y="4991484"/>
            <a:ext cx="1197494" cy="106679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1738270"/>
            <a:ext cx="3886200" cy="2681330"/>
          </a:xfrm>
          <a:prstGeom prst="rect">
            <a:avLst/>
          </a:prstGeom>
          <a:effectLst>
            <a:reflection blurRad="6350" stA="46000" endA="300" endPos="16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Импорт данных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1447801"/>
            <a:ext cx="8077200" cy="144780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Calibri"/>
                <a:cs typeface="Calibri"/>
              </a:rPr>
              <a:t>Когда в продажу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ru-RU" sz="2800" dirty="0" smtClean="0">
                <a:latin typeface="Calibri"/>
                <a:cs typeface="Calibri"/>
              </a:rPr>
              <a:t>в </a:t>
            </a:r>
            <a:r>
              <a:rPr lang="en-US" sz="2800" dirty="0" smtClean="0">
                <a:latin typeface="Calibri"/>
                <a:cs typeface="Calibri"/>
              </a:rPr>
              <a:t>MTS </a:t>
            </a:r>
            <a:r>
              <a:rPr lang="ru-RU" sz="2800" dirty="0" smtClean="0">
                <a:latin typeface="Calibri"/>
                <a:cs typeface="Calibri"/>
              </a:rPr>
              <a:t>поступает </a:t>
            </a:r>
            <a:r>
              <a:rPr lang="ru-RU" sz="2800" dirty="0">
                <a:latin typeface="Calibri"/>
                <a:cs typeface="Calibri"/>
              </a:rPr>
              <a:t>новая модель, через час она появляется в интернет-магазине с пометкой «Новинка</a:t>
            </a:r>
            <a:r>
              <a:rPr lang="ru-RU" sz="2800" dirty="0" smtClean="0">
                <a:latin typeface="Calibri"/>
                <a:cs typeface="Calibri"/>
              </a:rPr>
              <a:t>».</a:t>
            </a:r>
            <a:endParaRPr lang="ru-RU" sz="2800" dirty="0">
              <a:latin typeface="Calibri"/>
              <a:cs typeface="Calibri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457200"/>
            <a:ext cx="990600" cy="49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Изображение 4" descr="Снимок экрана 2012-09-17 в 19.47.14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64"/>
          <a:stretch/>
        </p:blipFill>
        <p:spPr>
          <a:xfrm>
            <a:off x="457201" y="3124200"/>
            <a:ext cx="7162800" cy="2813207"/>
          </a:xfrm>
          <a:prstGeom prst="roundRect">
            <a:avLst>
              <a:gd name="adj" fmla="val 38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Изображение 9" descr="Снимок экрана 2012-09-18 в 16.10.36.pn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85" b="97351" l="1993" r="98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5"/>
          <a:stretch/>
        </p:blipFill>
        <p:spPr>
          <a:xfrm>
            <a:off x="270148" y="1524000"/>
            <a:ext cx="796652" cy="7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6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Интеграция с «1С»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57150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1" dirty="0" smtClean="0">
                <a:latin typeface="Calibri"/>
                <a:cs typeface="Calibri"/>
              </a:rPr>
              <a:t>Подключите магазин к «1С» и обновляйте данные автоматически.</a:t>
            </a:r>
            <a:endParaRPr lang="ru-RU" sz="20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06" y="5562601"/>
            <a:ext cx="1197494" cy="1066799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57200" y="1393463"/>
            <a:ext cx="8497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dirty="0" smtClean="0">
                <a:latin typeface="Calibri"/>
                <a:cs typeface="Calibri"/>
              </a:rPr>
              <a:t>«</a:t>
            </a:r>
            <a:r>
              <a:rPr lang="ru-RU" sz="1800" dirty="0" smtClean="0">
                <a:latin typeface="Calibri"/>
                <a:cs typeface="Calibri"/>
              </a:rPr>
              <a:t>1С:Предприятие 8.2»</a:t>
            </a:r>
            <a:r>
              <a:rPr lang="ru-RU" sz="1800" b="0" dirty="0" smtClean="0">
                <a:latin typeface="Calibri"/>
                <a:cs typeface="Calibri"/>
              </a:rPr>
              <a:t> и </a:t>
            </a:r>
            <a:r>
              <a:rPr lang="ru-RU" sz="1800" dirty="0" smtClean="0">
                <a:latin typeface="Calibri"/>
                <a:cs typeface="Calibri"/>
              </a:rPr>
              <a:t>«1С-Битрикс: Управление сайтом»</a:t>
            </a:r>
            <a:r>
              <a:rPr lang="ru-RU" sz="1800" b="0" dirty="0" smtClean="0">
                <a:latin typeface="Calibri"/>
                <a:cs typeface="Calibri"/>
              </a:rPr>
              <a:t> редакции «Малый бизнес», «Бизнес» и «Бизнес веб-кластер» полностью интегрированы на уровне обмена данными.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57200" y="2423279"/>
            <a:ext cx="44831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dirty="0" smtClean="0">
                <a:latin typeface="Calibri"/>
                <a:cs typeface="Calibri"/>
              </a:rPr>
              <a:t>Решаемые бизнес-задачи:</a:t>
            </a:r>
          </a:p>
          <a:p>
            <a:pPr eaLnBrk="1" hangingPunct="1">
              <a:defRPr/>
            </a:pPr>
            <a:endParaRPr lang="ru-RU" sz="1800" dirty="0" smtClean="0"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en-US" sz="1800" dirty="0" smtClean="0">
                <a:latin typeface="Calibri"/>
                <a:cs typeface="Calibri"/>
              </a:rPr>
              <a:t>I.</a:t>
            </a:r>
            <a:r>
              <a:rPr lang="ru-RU" sz="1800" dirty="0" smtClean="0">
                <a:latin typeface="Calibri"/>
                <a:cs typeface="Calibri"/>
              </a:rPr>
              <a:t> Публикация и обновление данных: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1800" dirty="0" smtClean="0">
                <a:latin typeface="Calibri"/>
                <a:cs typeface="Calibri"/>
              </a:rPr>
              <a:t> </a:t>
            </a:r>
            <a:r>
              <a:rPr lang="ru-RU" sz="1800" b="0" dirty="0" smtClean="0">
                <a:latin typeface="Calibri"/>
                <a:cs typeface="Calibri"/>
              </a:rPr>
              <a:t>прайс-листа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1800" b="0" dirty="0" smtClean="0">
                <a:latin typeface="Calibri"/>
                <a:cs typeface="Calibri"/>
              </a:rPr>
              <a:t> каталога товаров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1800" b="0" dirty="0" smtClean="0">
                <a:latin typeface="Calibri"/>
                <a:cs typeface="Calibri"/>
              </a:rPr>
              <a:t> </a:t>
            </a:r>
            <a:r>
              <a:rPr lang="ru-RU" sz="1800" b="0" dirty="0" smtClean="0">
                <a:latin typeface="Calibri"/>
                <a:cs typeface="Calibri"/>
              </a:rPr>
              <a:t>цен (розничных, оптовых, дилерских)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1800" b="0" dirty="0" smtClean="0">
                <a:latin typeface="Calibri"/>
                <a:cs typeface="Calibri"/>
              </a:rPr>
              <a:t> остатков на складе</a:t>
            </a:r>
          </a:p>
          <a:p>
            <a:pPr eaLnBrk="1" hangingPunct="1">
              <a:buFontTx/>
              <a:buChar char="•"/>
              <a:defRPr/>
            </a:pPr>
            <a:endParaRPr lang="ru-RU" sz="1800" dirty="0" smtClean="0"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en-US" sz="1800" dirty="0" smtClean="0">
                <a:latin typeface="Calibri"/>
                <a:cs typeface="Calibri"/>
              </a:rPr>
              <a:t>II.</a:t>
            </a:r>
            <a:r>
              <a:rPr lang="ru-RU" sz="1800" dirty="0" smtClean="0">
                <a:latin typeface="Calibri"/>
                <a:cs typeface="Calibri"/>
              </a:rPr>
              <a:t> Прием и обработка заказов</a:t>
            </a:r>
            <a:endParaRPr lang="ru-RU" sz="1800" b="0" dirty="0" smtClean="0"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ru-RU" sz="1800" b="0" dirty="0" smtClean="0">
                <a:latin typeface="Calibri"/>
                <a:cs typeface="Calibri"/>
              </a:rPr>
              <a:t>Поддерживаются различные бизнес-модели.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4648200" y="2574059"/>
            <a:ext cx="4303588" cy="2531341"/>
            <a:chOff x="4953000" y="2438400"/>
            <a:chExt cx="4074988" cy="230274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414" y="3111567"/>
              <a:ext cx="1629574" cy="1629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Рисунок 9" descr="new-1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786853" y="2912334"/>
              <a:ext cx="550863" cy="39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Рисунок 10" descr="new-2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644358" y="3876483"/>
              <a:ext cx="552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Изображение 17" descr="box-bus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2438400"/>
              <a:ext cx="1752600" cy="1862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Платежные системы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Наличный расчет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Квитанция сбербанка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Безналичный расчет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Электронные деньги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Банковские карточки</a:t>
            </a: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096470"/>
            <a:ext cx="723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В «1С-Битрикс» уже встроены популярные платежные системы. Вам остается только выбрать и подключить нужные.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29200"/>
            <a:ext cx="1197494" cy="106679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1200" y="1447800"/>
            <a:ext cx="1701800" cy="17018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8"/>
          <a:srcRect t="29690" b="28514"/>
          <a:stretch/>
        </p:blipFill>
        <p:spPr>
          <a:xfrm>
            <a:off x="5765800" y="3301258"/>
            <a:ext cx="2895600" cy="58494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9"/>
          <a:srcRect l="11151" t="27337" r="4669" b="32598"/>
          <a:stretch/>
        </p:blipFill>
        <p:spPr>
          <a:xfrm>
            <a:off x="4927600" y="1524000"/>
            <a:ext cx="1879529" cy="894551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10"/>
          <a:srcRect l="12160" t="40468" r="11740" b="40678"/>
          <a:stretch/>
        </p:blipFill>
        <p:spPr>
          <a:xfrm>
            <a:off x="4851400" y="2438400"/>
            <a:ext cx="2286000" cy="5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Службы доставки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5569804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Расчет стоимости доставки выполняется автоматически.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86401"/>
            <a:ext cx="1197494" cy="1066799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15148" y="3668712"/>
            <a:ext cx="84201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2000" b="0" dirty="0" smtClean="0">
                <a:latin typeface="Calibri"/>
                <a:cs typeface="Calibri"/>
              </a:rPr>
              <a:t>В продукте реализованы </a:t>
            </a:r>
            <a:r>
              <a:rPr lang="ru-RU" sz="2000" dirty="0" smtClean="0">
                <a:latin typeface="Calibri"/>
                <a:cs typeface="Calibri"/>
              </a:rPr>
              <a:t>автоматические обработчики служб доставки</a:t>
            </a:r>
            <a:r>
              <a:rPr lang="ru-RU" sz="2000" b="0" dirty="0" smtClean="0">
                <a:latin typeface="Calibri"/>
                <a:cs typeface="Calibri"/>
              </a:rPr>
              <a:t> с поддержкой ряда действующих в России служб (UPS, СПСР, Почта России). </a:t>
            </a:r>
          </a:p>
          <a:p>
            <a:pPr eaLnBrk="1" hangingPunct="1">
              <a:defRPr/>
            </a:pPr>
            <a:endParaRPr lang="ru-RU" sz="1400" b="0" dirty="0" smtClean="0"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ru-RU" sz="2000" dirty="0" smtClean="0">
                <a:latin typeface="Calibri"/>
                <a:cs typeface="Calibri"/>
              </a:rPr>
              <a:t>Стоимость доставки рассчитывается автоматически</a:t>
            </a:r>
            <a:r>
              <a:rPr lang="ru-RU" sz="2000" b="0" dirty="0" smtClean="0">
                <a:latin typeface="Calibri"/>
                <a:cs typeface="Calibri"/>
              </a:rPr>
              <a:t> по установленному этими службами тарифному плану. </a:t>
            </a:r>
          </a:p>
        </p:txBody>
      </p:sp>
      <p:pic>
        <p:nvPicPr>
          <p:cNvPr id="12" name="Picture 4" descr="ups_pri_3pro_m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11525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LOGO-R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2133600"/>
            <a:ext cx="1733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logo-sps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13716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7458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Обработка заказов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600201"/>
            <a:ext cx="4267200" cy="4316776"/>
          </a:xfrm>
        </p:spPr>
        <p:txBody>
          <a:bodyPr/>
          <a:lstStyle/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Список заказов</a:t>
            </a: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Управление статусами</a:t>
            </a: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Уведомления</a:t>
            </a: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Автоматическая смена статуса </a:t>
            </a:r>
            <a:endParaRPr lang="ru-RU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1298" y="5742478"/>
            <a:ext cx="518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 pitchFamily="34" charset="0"/>
                <a:cs typeface="Calibri" pitchFamily="34" charset="0"/>
              </a:rPr>
              <a:t>Управлять заказами – понятно и удобно</a:t>
            </a:r>
            <a:endParaRPr lang="ru-RU" sz="2200" b="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664" y="5486401"/>
            <a:ext cx="1197494" cy="106679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18397"/>
            <a:ext cx="3963013" cy="369058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reflection blurRad="6350" stA="21000" endA="300" endPos="10000" dist="254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Права доступа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28600" y="1431919"/>
            <a:ext cx="4800600" cy="4048836"/>
          </a:xfrm>
        </p:spPr>
        <p:txBody>
          <a:bodyPr/>
          <a:lstStyle/>
          <a:p>
            <a:pPr marL="273050" indent="-273050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Возможность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ограничить, кто может переводить заказы в определенный статус и кто в каком статусе может изменять параметры заказа; 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273050" indent="-273050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В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озможность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ограничить, кто может видеть заказы данного сайта; 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273050" indent="-273050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Роль «Обработка заказов»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ru-RU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9709"/>
          <a:stretch/>
        </p:blipFill>
        <p:spPr bwMode="auto">
          <a:xfrm>
            <a:off x="4905022" y="1467137"/>
            <a:ext cx="4084060" cy="275578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reflection blurRad="6350" stA="50000" endA="300" endPos="10000" dist="254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0"/>
            <a:ext cx="1197494" cy="10667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5244" y="5113866"/>
            <a:ext cx="7086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Вы быстро распределите права доступа к управлению магазином между вашими менеджерами</a:t>
            </a:r>
            <a:endParaRPr lang="ru-RU" sz="2200" b="0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92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Статистика по заказам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31406" y="1478507"/>
            <a:ext cx="4369193" cy="370309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отчет по сумме заказов;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количество и соотношение оплаченных, отмененных заказов;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динамика количества заказов; 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динамика по сумме заказов;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наиболее продаваемые товары;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наиболее прибыльные товары.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5230" y="5276672"/>
            <a:ext cx="3990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Следите за эффективностью работы магазина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4098" name="Picture 2" descr="http://www.1c-bitrix.ru/images/solutions/shop/graphik_order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599" y="1560688"/>
            <a:ext cx="3628835" cy="38862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reflection blurRad="6350" stA="50000" endA="300" endPos="11000" dist="381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ображение 9" descr="11263319_m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5175322"/>
            <a:ext cx="1197494" cy="10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держимое 1"/>
          <p:cNvSpPr>
            <a:spLocks noGrp="1"/>
          </p:cNvSpPr>
          <p:nvPr>
            <p:ph idx="1"/>
          </p:nvPr>
        </p:nvSpPr>
        <p:spPr>
          <a:xfrm>
            <a:off x="425720" y="1206350"/>
            <a:ext cx="3993880" cy="3352801"/>
          </a:xfrm>
        </p:spPr>
        <p:txBody>
          <a:bodyPr/>
          <a:lstStyle/>
          <a:p>
            <a:pPr>
              <a:buSzPct val="60000"/>
            </a:pPr>
            <a:endParaRPr lang="ru-RU" sz="1400" dirty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печать бумажных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копий документов: счет, счет-фактура, бланк-заказа, накладная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;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возможность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настроить неограниченное число пользовательских шаблонов печатных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документов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Документы по заказам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2820" y="5560454"/>
            <a:ext cx="6805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 pitchFamily="34" charset="0"/>
                <a:cs typeface="Calibri" pitchFamily="34" charset="0"/>
              </a:rPr>
              <a:t>Сократите время на подготовку бухгалтерских документов по заказам</a:t>
            </a:r>
            <a:endParaRPr lang="ru-RU" sz="2200" b="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982373" cy="3564224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12000" dist="254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9" descr="11263319_m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10200"/>
            <a:ext cx="1197494" cy="10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3671094_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17043" r="5199" b="4004"/>
          <a:stretch/>
        </p:blipFill>
        <p:spPr>
          <a:xfrm>
            <a:off x="4876800" y="3294601"/>
            <a:ext cx="4267201" cy="3414152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Думайте о своем бизнесе! </a:t>
            </a:r>
          </a:p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 технологиях подумаем мы. 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600201"/>
            <a:ext cx="8458200" cy="121919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Calibri"/>
                <a:cs typeface="Calibri"/>
              </a:rPr>
              <a:t>Вы – эксперт в своем бизнесе,</a:t>
            </a:r>
          </a:p>
          <a:p>
            <a:pPr marL="0" indent="0">
              <a:buNone/>
            </a:pPr>
            <a:r>
              <a:rPr lang="ru-RU" dirty="0" smtClean="0">
                <a:latin typeface="Calibri"/>
                <a:cs typeface="Calibri"/>
              </a:rPr>
              <a:t>«1С-Битрикс» – эксперт в веб-технологиях.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6908" y="3229306"/>
            <a:ext cx="46984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b="0" dirty="0">
                <a:latin typeface="Calibri"/>
                <a:cs typeface="Calibri"/>
              </a:rPr>
              <a:t>В платформе «1С-Битрикс» реализованы современные механизмы работы интернет-магазина, которые решат ваши бизнес-задачи. </a:t>
            </a:r>
          </a:p>
        </p:txBody>
      </p:sp>
    </p:spTree>
    <p:extLst>
      <p:ext uri="{BB962C8B-B14F-4D97-AF65-F5344CB8AC3E}">
        <p14:creationId xmlns:p14="http://schemas.microsoft.com/office/powerpoint/2010/main" val="265901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 и интернет-магазин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46538"/>
            <a:ext cx="2565883" cy="2726678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5796136" y="4023129"/>
            <a:ext cx="1071488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2798992"/>
            <a:ext cx="2665476" cy="2455164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7157884" y="3159032"/>
            <a:ext cx="1878612" cy="1632181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085870" y="3648373"/>
            <a:ext cx="1922404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895" y="1311093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Вы можете быстро интегрировать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интернет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-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магазины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на платформе «1С-Битрикс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» с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.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5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Возможности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CRM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в интернет-магазине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3457" y="1412776"/>
            <a:ext cx="518457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загрузка данных о заказах в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CRM </a:t>
            </a:r>
            <a:endParaRPr lang="ru-RU" sz="2000" b="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регулярный двунаправленный обмен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данными между интернет-магазином и 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обработка заказов прямо в CRM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объединение в CRM заказов из разных интернет-магазинов </a:t>
            </a:r>
            <a:endParaRPr lang="ru-RU" sz="2000" b="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бизнес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-процесс для автоматического распределения «</a:t>
            </a:r>
            <a:r>
              <a:rPr lang="ru-RU" sz="2000" b="0" dirty="0" err="1">
                <a:latin typeface="Calibri" pitchFamily="34" charset="0"/>
                <a:cs typeface="Calibri" pitchFamily="34" charset="0"/>
              </a:rPr>
              <a:t>лидов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» между менеджерами (например, в зависимости от суммы контракта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)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«воронка» для оценки эффективности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продаж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и 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многое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другое </a:t>
            </a: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636912"/>
            <a:ext cx="1905000" cy="2024380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1644312" y="3577225"/>
            <a:ext cx="696469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69484" y="2744564"/>
            <a:ext cx="1346256" cy="1632181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5692" y="3153162"/>
            <a:ext cx="1418348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CRM</a:t>
            </a:r>
            <a:endParaRPr lang="ru-RU" sz="44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32160" y="2487580"/>
            <a:ext cx="1346256" cy="1318253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b="1" dirty="0" smtClean="0">
                <a:latin typeface="Calibri" pitchFamily="34" charset="0"/>
                <a:cs typeface="Calibri" pitchFamily="34" charset="0"/>
              </a:rPr>
              <a:t>Интернет-магазин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1C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»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1328" y="486298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0" dirty="0" smtClean="0">
                <a:latin typeface="Calibri" pitchFamily="34" charset="0"/>
                <a:cs typeface="Calibri" pitchFamily="34" charset="0"/>
              </a:rPr>
              <a:t>Комплексное решение для построения эффективных интернет-продаж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01880" y="2766504"/>
            <a:ext cx="1418348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CRM</a:t>
            </a:r>
            <a:endParaRPr lang="ru-RU" sz="44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40" y="2377440"/>
            <a:ext cx="1508760" cy="1508760"/>
          </a:xfrm>
          <a:prstGeom prst="rect">
            <a:avLst/>
          </a:prstGeom>
        </p:spPr>
      </p:pic>
      <p:pic>
        <p:nvPicPr>
          <p:cNvPr id="10" name="Изображение 9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76" y="1814068"/>
            <a:ext cx="2595294" cy="2757932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5374536" y="3140968"/>
            <a:ext cx="864096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583492" y="3140968"/>
            <a:ext cx="864096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24" y="5064870"/>
            <a:ext cx="304800" cy="3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4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CMS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44892" y="1478507"/>
            <a:ext cx="5867400" cy="4842167"/>
          </a:xfrm>
        </p:spPr>
        <p:txBody>
          <a:bodyPr/>
          <a:lstStyle/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1С-Битрикс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–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платформа для создания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не только интернет-магазинов, но и корпоративных сайтов, информационных порталов, сайтов сообществ, социальных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сетей и других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веб-проектов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;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000" b="1" dirty="0">
                <a:latin typeface="Calibri" pitchFamily="34" charset="0"/>
                <a:cs typeface="Calibri" pitchFamily="34" charset="0"/>
              </a:rPr>
              <a:t>Готовый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функционал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–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более 30 модулей для управления информационным наполнением и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структурой,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медиафайлами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и фотогалереями, форумами, блогами,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рекламой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и многими другими возможностями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сайта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r>
              <a:rPr lang="ru-RU" sz="2000" b="1" dirty="0">
                <a:latin typeface="Calibri" pitchFamily="34" charset="0"/>
                <a:cs typeface="Calibri" pitchFamily="34" charset="0"/>
              </a:rPr>
              <a:t>Адаптивный интерфейс «Эрмитаж»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–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позволяет управлять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сайтом также просто, как работать с обычным текстовым редактором</a:t>
            </a:r>
          </a:p>
        </p:txBody>
      </p:sp>
      <p:pic>
        <p:nvPicPr>
          <p:cNvPr id="10" name="Изображение 2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" y="1478507"/>
            <a:ext cx="243801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Облака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5574268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Сократите расходы на хостинг, храните данные в «облаках»</a:t>
            </a:r>
            <a:r>
              <a:rPr lang="en-US" sz="2200" b="0" i="1" dirty="0">
                <a:latin typeface="Calibri"/>
                <a:cs typeface="Calibri"/>
              </a:rPr>
              <a:t>.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0"/>
            <a:ext cx="1197494" cy="1066799"/>
          </a:xfrm>
          <a:prstGeom prst="rect">
            <a:avLst/>
          </a:prstGeom>
        </p:spPr>
      </p:pic>
      <p:pic>
        <p:nvPicPr>
          <p:cNvPr id="11" name="Picture 4" descr="C:\Users\Natalia\Downloads\10181904_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504" y="1244734"/>
            <a:ext cx="4570771" cy="36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" y="1453511"/>
            <a:ext cx="48161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180000">
              <a:buFont typeface="Arial" pitchFamily="34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Экономическая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целесообразность</a:t>
            </a:r>
            <a:endParaRPr lang="en-US" sz="2200" b="0" dirty="0" smtClean="0">
              <a:latin typeface="Calibri" pitchFamily="34" charset="0"/>
              <a:cs typeface="Calibri" pitchFamily="34" charset="0"/>
            </a:endParaRPr>
          </a:p>
          <a:p>
            <a:pPr marL="273050" indent="-180000">
              <a:buFont typeface="Arial" pitchFamily="34" charset="0"/>
              <a:buChar char="•"/>
            </a:pPr>
            <a:endParaRPr lang="en-US" sz="2200" b="0" dirty="0" smtClean="0">
              <a:latin typeface="Calibri" pitchFamily="34" charset="0"/>
              <a:cs typeface="Calibri" pitchFamily="34" charset="0"/>
            </a:endParaRPr>
          </a:p>
          <a:p>
            <a:pPr marL="273050" indent="-180000">
              <a:buFont typeface="Arial" pitchFamily="34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Доступность данных</a:t>
            </a:r>
            <a:endParaRPr lang="en-US" sz="2200" b="0" dirty="0" smtClean="0">
              <a:latin typeface="Calibri" pitchFamily="34" charset="0"/>
              <a:cs typeface="Calibri" pitchFamily="34" charset="0"/>
            </a:endParaRPr>
          </a:p>
          <a:p>
            <a:pPr marL="273050" indent="-180000">
              <a:buFont typeface="Arial" pitchFamily="34" charset="0"/>
              <a:buChar char="•"/>
            </a:pPr>
            <a:endParaRPr lang="en-US" sz="2200" b="0" dirty="0" smtClean="0">
              <a:latin typeface="Calibri" pitchFamily="34" charset="0"/>
              <a:cs typeface="Calibri" pitchFamily="34" charset="0"/>
            </a:endParaRPr>
          </a:p>
          <a:p>
            <a:pPr marL="273050" indent="-180000">
              <a:buFont typeface="Arial" pitchFamily="34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Скорость </a:t>
            </a:r>
            <a:r>
              <a:rPr lang="ru-RU" sz="2200" b="0" dirty="0">
                <a:latin typeface="Calibri" pitchFamily="34" charset="0"/>
                <a:cs typeface="Calibri" pitchFamily="34" charset="0"/>
              </a:rPr>
              <a:t>доставки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контента</a:t>
            </a:r>
            <a:endParaRPr lang="en-US" sz="2200" b="0" dirty="0" smtClean="0">
              <a:latin typeface="Calibri" pitchFamily="34" charset="0"/>
              <a:cs typeface="Calibri" pitchFamily="34" charset="0"/>
            </a:endParaRPr>
          </a:p>
          <a:p>
            <a:pPr marL="273050" indent="-180000">
              <a:buFont typeface="Arial" pitchFamily="34" charset="0"/>
              <a:buChar char="•"/>
            </a:pPr>
            <a:endParaRPr lang="ru-RU" sz="2200" b="0" dirty="0" smtClean="0">
              <a:latin typeface="Calibri" pitchFamily="34" charset="0"/>
              <a:cs typeface="Calibri" pitchFamily="34" charset="0"/>
            </a:endParaRPr>
          </a:p>
          <a:p>
            <a:pPr marL="273050" indent="-180000">
              <a:buFont typeface="Arial" pitchFamily="34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Снижение </a:t>
            </a:r>
            <a:r>
              <a:rPr lang="ru-RU" sz="2200" b="0" dirty="0">
                <a:latin typeface="Calibri" pitchFamily="34" charset="0"/>
                <a:cs typeface="Calibri" pitchFamily="34" charset="0"/>
              </a:rPr>
              <a:t>нагрузки на ваши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сервера</a:t>
            </a:r>
            <a:endParaRPr lang="en-US" sz="2200" b="0" dirty="0" smtClean="0">
              <a:latin typeface="Calibri" pitchFamily="34" charset="0"/>
              <a:cs typeface="Calibri" pitchFamily="34" charset="0"/>
            </a:endParaRPr>
          </a:p>
          <a:p>
            <a:pPr marL="273050" indent="-180000">
              <a:buFont typeface="Arial" pitchFamily="34" charset="0"/>
              <a:buChar char="•"/>
            </a:pPr>
            <a:endParaRPr lang="ru-RU" sz="2200" b="0" dirty="0" smtClean="0">
              <a:latin typeface="Calibri" pitchFamily="34" charset="0"/>
              <a:cs typeface="Calibri" pitchFamily="34" charset="0"/>
            </a:endParaRPr>
          </a:p>
          <a:p>
            <a:pPr marL="273050" indent="-180000">
              <a:buFont typeface="Arial" pitchFamily="34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Защита </a:t>
            </a:r>
            <a:r>
              <a:rPr lang="ru-RU" sz="2200" b="0" dirty="0">
                <a:latin typeface="Calibri" pitchFamily="34" charset="0"/>
                <a:cs typeface="Calibri" pitchFamily="34" charset="0"/>
              </a:rPr>
              <a:t>от потери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данных</a:t>
            </a:r>
            <a:endParaRPr lang="ru-RU" sz="22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5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магазинов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Предложите клиентам новые возможности и сервисы</a:t>
            </a:r>
            <a:r>
              <a:rPr lang="en-US" sz="2400" b="0" i="1" dirty="0" smtClean="0">
                <a:latin typeface="Calibri"/>
                <a:cs typeface="Calibri"/>
              </a:rPr>
              <a:t> </a:t>
            </a:r>
            <a:r>
              <a:rPr lang="ru-RU" sz="2400" b="0" i="1" dirty="0" smtClean="0">
                <a:latin typeface="Calibri"/>
                <a:cs typeface="Calibri"/>
              </a:rPr>
              <a:t>в вашем интернет-магазине.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4627"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800 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Снимок экрана 2012-09-21 в 15.02.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12"/>
          <a:stretch/>
        </p:blipFill>
        <p:spPr>
          <a:xfrm>
            <a:off x="637144" y="3880555"/>
            <a:ext cx="8176342" cy="2895600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Типовые интернет-магазины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0400" y="1648361"/>
            <a:ext cx="5867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«1С-Битрикс: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вы найдете готовый интернет-магазин нужной тематики: по продаже бытовой техники, шин и дисков, ноутбуков, одежды </a:t>
            </a:r>
            <a:r>
              <a:rPr lang="ru-RU" sz="2000" b="0" dirty="0" smtClean="0">
                <a:latin typeface="Calibri"/>
                <a:cs typeface="Calibri"/>
              </a:rPr>
              <a:t>и </a:t>
            </a:r>
            <a:r>
              <a:rPr lang="ru-RU" sz="2000" b="0" dirty="0">
                <a:latin typeface="Calibri"/>
                <a:cs typeface="Calibri"/>
              </a:rPr>
              <a:t>других товаров и услуг.</a:t>
            </a:r>
          </a:p>
        </p:txBody>
      </p:sp>
      <p:pic>
        <p:nvPicPr>
          <p:cNvPr id="6" name="Изображение 5" descr="Снимок экрана 2012-09-19 в 1.47.4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864"/>
            <a:ext cx="3003966" cy="24359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235406" y="2971032"/>
            <a:ext cx="3195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4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4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4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99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Прямоугольник 3"/>
          <p:cNvSpPr>
            <a:spLocks noChangeArrowheads="1"/>
          </p:cNvSpPr>
          <p:nvPr/>
        </p:nvSpPr>
        <p:spPr bwMode="auto">
          <a:xfrm>
            <a:off x="457200" y="1514827"/>
            <a:ext cx="6858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SzPct val="60000"/>
            </a:pPr>
            <a:r>
              <a:rPr lang="ru-RU" sz="3200" b="0" dirty="0">
                <a:latin typeface="Calibri"/>
                <a:cs typeface="Calibri"/>
              </a:rPr>
              <a:t>Производительность</a:t>
            </a:r>
            <a:r>
              <a:rPr lang="ru-RU" sz="1800" b="0" dirty="0">
                <a:latin typeface="Calibri"/>
                <a:cs typeface="Calibri"/>
              </a:rPr>
              <a:t> проекта зависит от трех составляющих</a:t>
            </a:r>
            <a:r>
              <a:rPr lang="ru-RU" sz="1600" b="0" dirty="0">
                <a:latin typeface="Calibri"/>
                <a:cs typeface="Calibri"/>
              </a:rPr>
              <a:t>:</a:t>
            </a:r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457201" y="2517100"/>
            <a:ext cx="5943599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9875" indent="-180975">
              <a:spcBef>
                <a:spcPts val="600"/>
              </a:spcBef>
              <a:buSzPct val="60000"/>
              <a:buFont typeface="Arial" charset="0"/>
              <a:buChar char="•"/>
            </a:pPr>
            <a:r>
              <a:rPr lang="ru-RU" sz="3600" b="0" dirty="0">
                <a:latin typeface="Calibri"/>
                <a:cs typeface="Calibri"/>
              </a:rPr>
              <a:t>Конфигурация сервера </a:t>
            </a:r>
            <a:r>
              <a:rPr lang="ru-RU" sz="1600" b="0" dirty="0">
                <a:latin typeface="Calibri"/>
                <a:cs typeface="Calibri"/>
              </a:rPr>
              <a:t/>
            </a:r>
            <a:br>
              <a:rPr lang="ru-RU" sz="1600" b="0" dirty="0">
                <a:latin typeface="Calibri"/>
                <a:cs typeface="Calibri"/>
              </a:rPr>
            </a:br>
            <a:r>
              <a:rPr lang="ru-RU" sz="1600" b="0" dirty="0">
                <a:latin typeface="Calibri"/>
                <a:cs typeface="Calibri"/>
              </a:rPr>
              <a:t>или настройки хостинга и его общая производительность </a:t>
            </a:r>
          </a:p>
          <a:p>
            <a:pPr marL="269875" indent="-180975">
              <a:spcBef>
                <a:spcPts val="600"/>
              </a:spcBef>
              <a:buSzPct val="60000"/>
              <a:buFont typeface="Arial" charset="0"/>
              <a:buChar char="•"/>
            </a:pPr>
            <a:r>
              <a:rPr lang="ru-RU" sz="3600" b="0" dirty="0">
                <a:latin typeface="Calibri"/>
                <a:cs typeface="Calibri"/>
              </a:rPr>
              <a:t>Настройки платформы</a:t>
            </a:r>
            <a:r>
              <a:rPr lang="ru-RU" sz="1600" b="0" dirty="0">
                <a:latin typeface="Calibri"/>
                <a:cs typeface="Calibri"/>
              </a:rPr>
              <a:t>, </a:t>
            </a:r>
            <a:br>
              <a:rPr lang="ru-RU" sz="1600" b="0" dirty="0">
                <a:latin typeface="Calibri"/>
                <a:cs typeface="Calibri"/>
              </a:rPr>
            </a:br>
            <a:r>
              <a:rPr lang="ru-RU" sz="1600" b="0" dirty="0">
                <a:latin typeface="Calibri"/>
                <a:cs typeface="Calibri"/>
              </a:rPr>
              <a:t>которые влияют на производительность (</a:t>
            </a:r>
            <a:r>
              <a:rPr lang="ru-RU" sz="1600" b="0" dirty="0" err="1">
                <a:latin typeface="Calibri"/>
                <a:cs typeface="Calibri"/>
              </a:rPr>
              <a:t>автокеширование</a:t>
            </a:r>
            <a:r>
              <a:rPr lang="ru-RU" sz="1600" b="0" dirty="0">
                <a:latin typeface="Calibri"/>
                <a:cs typeface="Calibri"/>
              </a:rPr>
              <a:t>, </a:t>
            </a:r>
            <a:r>
              <a:rPr lang="ru-RU" sz="1600" b="0" dirty="0" err="1">
                <a:latin typeface="Calibri"/>
                <a:cs typeface="Calibri"/>
              </a:rPr>
              <a:t>html-кеш</a:t>
            </a:r>
            <a:r>
              <a:rPr lang="ru-RU" sz="1600" b="0" dirty="0">
                <a:latin typeface="Calibri"/>
                <a:cs typeface="Calibri"/>
              </a:rPr>
              <a:t>, параметры поиска)</a:t>
            </a:r>
          </a:p>
          <a:p>
            <a:pPr marL="269875" indent="-180975">
              <a:spcBef>
                <a:spcPts val="600"/>
              </a:spcBef>
              <a:buSzPct val="60000"/>
              <a:buFont typeface="Arial" charset="0"/>
              <a:buChar char="•"/>
            </a:pPr>
            <a:r>
              <a:rPr lang="ru-RU" sz="3600" b="0" dirty="0">
                <a:latin typeface="Calibri"/>
                <a:cs typeface="Calibri"/>
              </a:rPr>
              <a:t>Качество разработки</a:t>
            </a:r>
            <a:r>
              <a:rPr lang="ru-RU" sz="1600" b="0" dirty="0">
                <a:latin typeface="Calibri"/>
                <a:cs typeface="Calibri"/>
              </a:rPr>
              <a:t>, </a:t>
            </a:r>
            <a:br>
              <a:rPr lang="ru-RU" sz="1600" b="0" dirty="0">
                <a:latin typeface="Calibri"/>
                <a:cs typeface="Calibri"/>
              </a:rPr>
            </a:br>
            <a:r>
              <a:rPr lang="ru-RU" sz="1600" b="0" dirty="0">
                <a:latin typeface="Calibri"/>
                <a:cs typeface="Calibri"/>
              </a:rPr>
              <a:t>интеграции с платформой, которая выполняется веб-разработчиком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800" dirty="0">
                <a:latin typeface="Calibri" pitchFamily="34" charset="0"/>
                <a:cs typeface="Calibri" pitchFamily="34" charset="0"/>
              </a:rPr>
              <a:t>Производительность проекта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11091638_l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r="51883"/>
          <a:stretch/>
        </p:blipFill>
        <p:spPr>
          <a:xfrm>
            <a:off x="6608357" y="3207085"/>
            <a:ext cx="2383243" cy="32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806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377"/>
            <a:ext cx="9159609" cy="686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848915" y="0"/>
            <a:ext cx="4320480" cy="6869429"/>
          </a:xfrm>
          <a:prstGeom prst="roundRect">
            <a:avLst>
              <a:gd name="adj" fmla="val 0"/>
            </a:avLst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417810" y="476285"/>
            <a:ext cx="38164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Сколько стоит 1 час?</a:t>
            </a:r>
          </a:p>
          <a:p>
            <a:endParaRPr lang="ru-RU" sz="2400" dirty="0"/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Крупный интернет-магазин с годовым оборотом 1.5 млрд. руб.</a:t>
            </a:r>
          </a:p>
          <a:p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210 рабочих дней в году по 10 рабочих часов.</a:t>
            </a:r>
          </a:p>
          <a:p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Час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простоя крупного интернет-проекта может обойтись владельцам в 0,3 - 1 миллион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рублей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упущенной выручки.</a:t>
            </a:r>
          </a:p>
        </p:txBody>
      </p:sp>
      <p:pic>
        <p:nvPicPr>
          <p:cNvPr id="16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034" y="58449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41" y="5982102"/>
            <a:ext cx="659195" cy="498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142" y="5983786"/>
            <a:ext cx="648087" cy="48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Снимок экрана 2012-09-19 в 1.22.1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414" y="5985411"/>
            <a:ext cx="1691986" cy="478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151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 rotWithShape="1">
          <a:blip r:embed="rId3"/>
          <a:srcRect t="2894" b="8929"/>
          <a:stretch/>
        </p:blipFill>
        <p:spPr bwMode="auto">
          <a:xfrm>
            <a:off x="0" y="0"/>
            <a:ext cx="9121140" cy="6858000"/>
          </a:xfrm>
          <a:prstGeom prst="roundRect">
            <a:avLst>
              <a:gd name="adj" fmla="val 2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0" y="0"/>
            <a:ext cx="5105400" cy="6840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2120" y="15240"/>
            <a:ext cx="4344618" cy="876300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1С-Битрикс: Веб-кластер</a:t>
            </a:r>
            <a:endParaRPr lang="en-US" sz="28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4960" y="1147950"/>
            <a:ext cx="4425640" cy="5213365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Основные задачи, которые решает веб-кластер: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x-none" sz="2000" b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Обеспечение высокой доступности сервиса (так называемые HA - High Availability или Failover кластеры)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x-none" sz="2000" b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Масштабирование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веб-проекта</a:t>
            </a:r>
            <a:r>
              <a:rPr lang="x-none" sz="2000" b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в условиях возрастающей нагрузки (HP - High Performance кластеры)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Балансирование нагрузки, трафика, данных между несколькими серверами.</a:t>
            </a: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Создание целостной резервной копии данных для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MySQL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17" y="-45720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24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Платформа «1С-Битрикс»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81400" y="1447800"/>
            <a:ext cx="5562600" cy="4525963"/>
          </a:xfrm>
        </p:spPr>
        <p:txBody>
          <a:bodyPr/>
          <a:lstStyle/>
          <a:p>
            <a:pPr>
              <a:buSzPct val="45000"/>
            </a:pPr>
            <a:r>
              <a:rPr lang="ru-RU" sz="3600" dirty="0" smtClean="0">
                <a:latin typeface="Calibri"/>
                <a:cs typeface="Calibri"/>
              </a:rPr>
              <a:t>15000+</a:t>
            </a:r>
            <a:r>
              <a:rPr lang="ru-RU" sz="2800" dirty="0" smtClean="0">
                <a:latin typeface="Calibri"/>
                <a:cs typeface="Calibri"/>
              </a:rPr>
              <a:t> интернет-магазинов</a:t>
            </a:r>
          </a:p>
          <a:p>
            <a:pPr>
              <a:buSzPct val="45000"/>
            </a:pPr>
            <a:r>
              <a:rPr lang="ru-RU" sz="3600" dirty="0" smtClean="0">
                <a:latin typeface="Calibri"/>
                <a:cs typeface="Calibri"/>
              </a:rPr>
              <a:t>1000+</a:t>
            </a:r>
            <a:r>
              <a:rPr lang="ru-RU" sz="2800" dirty="0" smtClean="0">
                <a:latin typeface="Calibri"/>
                <a:cs typeface="Calibri"/>
              </a:rPr>
              <a:t> готовых функциональных возможностей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система управления сайтом </a:t>
            </a:r>
          </a:p>
          <a:p>
            <a:pPr>
              <a:buSzPct val="60000"/>
            </a:pPr>
            <a:r>
              <a:rPr lang="ru-RU" sz="2800" dirty="0">
                <a:solidFill>
                  <a:srgbClr val="000000"/>
                </a:solidFill>
                <a:latin typeface="Calibri"/>
                <a:cs typeface="Calibri"/>
              </a:rPr>
              <a:t>быстрый запуск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интеграция с «1С»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бесплатная </a:t>
            </a:r>
            <a:r>
              <a:rPr lang="en-US" sz="2800" dirty="0" smtClean="0">
                <a:latin typeface="Calibri"/>
                <a:cs typeface="Calibri"/>
              </a:rPr>
              <a:t>CRM </a:t>
            </a:r>
            <a:endParaRPr lang="ru-RU" sz="2800" dirty="0" smtClean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высокая производительность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безопасность</a:t>
            </a:r>
          </a:p>
        </p:txBody>
      </p:sp>
      <p:pic>
        <p:nvPicPr>
          <p:cNvPr id="3" name="Изображение 2" descr="box-bu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28800"/>
            <a:ext cx="344190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1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9059" y="1538797"/>
            <a:ext cx="1888141" cy="2694937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3144" y="1536060"/>
            <a:ext cx="1888141" cy="2698901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144" y="1541536"/>
            <a:ext cx="1881202" cy="2690972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9" name="Picture 2" descr="C:\Users\Аня\AppData\Local\Microsoft\Windows\Temporary Internet Files\Content.Outlook\36VJRQY6\line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4587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Сертификаты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4093301"/>
            <a:ext cx="8610600" cy="1659415"/>
          </a:xfrm>
        </p:spPr>
        <p:txBody>
          <a:bodyPr anchor="ctr">
            <a:noAutofit/>
          </a:bodyPr>
          <a:lstStyle/>
          <a:p>
            <a:pPr marL="0" indent="0"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ru-RU" sz="22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Р</a:t>
            </a:r>
            <a:r>
              <a:rPr lang="ru-RU" sz="22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е</a:t>
            </a:r>
            <a:r>
              <a:rPr lang="ru-RU" sz="22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зультаты </a:t>
            </a:r>
            <a:r>
              <a:rPr lang="ru-RU" sz="22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нагрузочного тестирования подтверждают, что «1С-Битрикс: Управление сайтом» стабильно работает в условиях сверхбольших </a:t>
            </a:r>
            <a:r>
              <a:rPr lang="ru-RU" sz="22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нагрузок.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1200" y="57150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i="1" dirty="0" smtClean="0">
                <a:latin typeface="Calibri"/>
                <a:cs typeface="Calibri"/>
              </a:rPr>
              <a:t>Ваш магазин будет стабильно работать при самой высокой нагрузке (например, в праздники).</a:t>
            </a:r>
            <a:endParaRPr lang="ru-RU" sz="1800" b="0" i="1" dirty="0">
              <a:latin typeface="Calibri"/>
              <a:cs typeface="Calibri"/>
            </a:endParaRPr>
          </a:p>
        </p:txBody>
      </p:sp>
      <p:pic>
        <p:nvPicPr>
          <p:cNvPr id="15" name="Изображение 14" descr="11263319_m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562600"/>
            <a:ext cx="1197494" cy="10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152400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Безопасность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54864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Ваш магазин и данные ваших клиентов – в безопасности.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16" y="5385313"/>
            <a:ext cx="1197494" cy="1066799"/>
          </a:xfrm>
          <a:prstGeom prst="rect">
            <a:avLst/>
          </a:prstGeom>
        </p:spPr>
      </p:pic>
      <p:pic>
        <p:nvPicPr>
          <p:cNvPr id="11" name="Picture 8" descr="hacked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600" y="1371600"/>
            <a:ext cx="3937000" cy="322776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Знак запрета 11"/>
          <p:cNvSpPr/>
          <p:nvPr/>
        </p:nvSpPr>
        <p:spPr>
          <a:xfrm>
            <a:off x="5257800" y="1524000"/>
            <a:ext cx="3200400" cy="3048000"/>
          </a:xfrm>
          <a:prstGeom prst="noSmoking">
            <a:avLst>
              <a:gd name="adj" fmla="val 6489"/>
            </a:avLst>
          </a:prstGeom>
          <a:solidFill>
            <a:srgbClr val="D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b="0">
              <a:solidFill>
                <a:prstClr val="black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71600"/>
            <a:ext cx="4267200" cy="3657600"/>
          </a:xfrm>
        </p:spPr>
        <p:txBody>
          <a:bodyPr/>
          <a:lstStyle/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 «1С-Битрикс» - комплекс «</a:t>
            </a:r>
            <a:r>
              <a:rPr lang="ru-RU" sz="2400" dirty="0" err="1" smtClean="0">
                <a:latin typeface="Calibri"/>
                <a:cs typeface="Calibri"/>
              </a:rPr>
              <a:t>Проактивная</a:t>
            </a:r>
            <a:r>
              <a:rPr lang="ru-RU" sz="2400" dirty="0" smtClean="0">
                <a:latin typeface="Calibri"/>
                <a:cs typeface="Calibri"/>
              </a:rPr>
              <a:t> защита»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Встроенный веб-антивирус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Платформа сертифицирована ФСТЭК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Выполнен внешний аудит безопасности</a:t>
            </a:r>
            <a:endParaRPr lang="ru-RU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96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Прямоугольник 3"/>
          <p:cNvSpPr>
            <a:spLocks noChangeArrowheads="1"/>
          </p:cNvSpPr>
          <p:nvPr/>
        </p:nvSpPr>
        <p:spPr bwMode="auto">
          <a:xfrm>
            <a:off x="304093" y="1397134"/>
            <a:ext cx="4976884" cy="51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Web Application Firewall (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Проактивный фильтр защиты от атак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Веб-антивирус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Аутентификация и система составных паролей 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Технология защиты сессии пользователя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Активная реакция на вторжение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Контроль целостности системы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от фишинга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Шифрование данных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Групповые политики безопасности 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при регистрации и авторизации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Журнал событий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3480" y="300335"/>
            <a:ext cx="6176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091A"/>
                </a:solidFill>
                <a:latin typeface="Calibri"/>
              </a:rPr>
              <a:t>Комплекс «Проактивная защита</a:t>
            </a:r>
            <a:r>
              <a:rPr lang="ru-RU" sz="2800" dirty="0" smtClean="0">
                <a:solidFill>
                  <a:srgbClr val="00091A"/>
                </a:solidFill>
                <a:latin typeface="Calibri"/>
              </a:rPr>
              <a:t>»</a:t>
            </a:r>
            <a:endParaRPr lang="ru-RU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52600"/>
            <a:ext cx="31242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shield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1825603"/>
            <a:ext cx="2133600" cy="305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253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338" y="152400"/>
            <a:ext cx="9043987" cy="642938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Веб-приложение для генерации</a:t>
            </a:r>
            <a:br>
              <a:rPr lang="ru-RU" sz="3200" b="1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200" b="1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одноразовых паролей (OTP)</a:t>
            </a:r>
            <a:endParaRPr lang="en-US" sz="3200" b="1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747" name="Прямоугольник 6"/>
          <p:cNvSpPr>
            <a:spLocks noChangeArrowheads="1"/>
          </p:cNvSpPr>
          <p:nvPr/>
        </p:nvSpPr>
        <p:spPr bwMode="auto">
          <a:xfrm>
            <a:off x="236538" y="1601788"/>
            <a:ext cx="58451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/>
              <a:t>Готовое мобильное веб-приложение </a:t>
            </a:r>
            <a:r>
              <a:rPr lang="en-US" sz="1800" b="0"/>
              <a:t>BitrixOTP</a:t>
            </a:r>
            <a:r>
              <a:rPr lang="ru-RU" sz="1800" b="0"/>
              <a:t>, которое включено в модуль «Проактивной защиты», может быть бесплатно загружено с сайта клиента.</a:t>
            </a:r>
            <a:endParaRPr lang="en-US" sz="1800" b="0"/>
          </a:p>
          <a:p>
            <a:endParaRPr lang="en-US" sz="1800" b="0"/>
          </a:p>
          <a:p>
            <a:r>
              <a:rPr lang="en-US" sz="1800" b="0"/>
              <a:t>BitrixOTP </a:t>
            </a:r>
            <a:r>
              <a:rPr lang="ru-RU" sz="1800" b="0"/>
              <a:t>опубликовано в </a:t>
            </a:r>
            <a:r>
              <a:rPr lang="en-US" sz="1800" b="0"/>
              <a:t>Apple App Store </a:t>
            </a:r>
            <a:r>
              <a:rPr lang="ru-RU" sz="1800" b="0"/>
              <a:t>и </a:t>
            </a:r>
            <a:r>
              <a:rPr lang="en-US" sz="1800" b="0"/>
              <a:t>Android Market</a:t>
            </a:r>
            <a:r>
              <a:rPr lang="ru-RU" sz="1800" b="0"/>
              <a:t>.</a:t>
            </a:r>
            <a:endParaRPr lang="en-US" sz="1800" b="0"/>
          </a:p>
          <a:p>
            <a:endParaRPr lang="ru-RU" sz="1800" b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97625"/>
            <a:ext cx="9220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3" descr="C:\Users\Natalia\Documents\Для презентаций\stickers-bullet\stiker_le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5867400"/>
            <a:ext cx="2725737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 descr="C:\Users\Аня\AppData\Local\Microsoft\Windows\Temporary Internet Files\Content.Outlook\36VJRQY6\line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081088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Natalia\Desktop\__________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2492"/>
            <a:ext cx="2496278" cy="3744416"/>
          </a:xfrm>
          <a:prstGeom prst="roundRect">
            <a:avLst>
              <a:gd name="adj" fmla="val 336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1752" name="Стрелка вправо 2"/>
          <p:cNvSpPr>
            <a:spLocks noChangeArrowheads="1"/>
          </p:cNvSpPr>
          <p:nvPr/>
        </p:nvSpPr>
        <p:spPr bwMode="auto">
          <a:xfrm>
            <a:off x="5146675" y="4191000"/>
            <a:ext cx="685800" cy="592138"/>
          </a:xfrm>
          <a:prstGeom prst="rightArrow">
            <a:avLst>
              <a:gd name="adj1" fmla="val 50000"/>
              <a:gd name="adj2" fmla="val 50048"/>
            </a:avLst>
          </a:prstGeom>
          <a:gradFill rotWithShape="1">
            <a:gsLst>
              <a:gs pos="0">
                <a:srgbClr val="EA8C8C"/>
              </a:gs>
              <a:gs pos="50000">
                <a:srgbClr val="F0BABA"/>
              </a:gs>
              <a:gs pos="100000">
                <a:srgbClr val="F7DEDE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175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79850"/>
            <a:ext cx="175101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7714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1"/>
          <p:cNvSpPr>
            <a:spLocks noChangeArrowheads="1"/>
          </p:cNvSpPr>
          <p:nvPr/>
        </p:nvSpPr>
        <p:spPr bwMode="auto">
          <a:xfrm>
            <a:off x="762000" y="1524000"/>
            <a:ext cx="44196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200" b="0">
                <a:solidFill>
                  <a:srgbClr val="000000"/>
                </a:solidFill>
                <a:latin typeface="Calibri" pitchFamily="34" charset="0"/>
              </a:rPr>
              <a:t>Зайдите в виртуальную лабораторию на сайте 1С-Битрикс для 3 часового онлайн-тестирования </a:t>
            </a:r>
            <a:r>
              <a:rPr lang="en-US" sz="2200" b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200" b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u="sng">
                <a:solidFill>
                  <a:srgbClr val="1E427C"/>
                </a:solidFill>
                <a:hlinkClick r:id="rId3"/>
              </a:rPr>
              <a:t>http://demo.1c-bitrix.ru/</a:t>
            </a:r>
            <a:endParaRPr lang="en-US" sz="2400" b="0" u="sng">
              <a:solidFill>
                <a:srgbClr val="1E427C"/>
              </a:solidFill>
            </a:endParaRPr>
          </a:p>
          <a:p>
            <a:endParaRPr lang="ru-RU" sz="2400" b="0" u="sng">
              <a:solidFill>
                <a:srgbClr val="1E427C"/>
              </a:solidFill>
            </a:endParaRPr>
          </a:p>
          <a:p>
            <a:endParaRPr lang="ru-RU" sz="2200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450" y="244475"/>
            <a:ext cx="67595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ru-RU" sz="3200" dirty="0" smtClean="0">
                <a:solidFill>
                  <a:srgbClr val="000000"/>
                </a:solidFill>
              </a:rPr>
              <a:t>Протестируйте возможности </a:t>
            </a:r>
          </a:p>
          <a:p>
            <a:pPr algn="l" eaLnBrk="1" hangingPunct="1">
              <a:defRPr/>
            </a:pPr>
            <a:r>
              <a:rPr lang="ru-RU" sz="3200" dirty="0" smtClean="0">
                <a:solidFill>
                  <a:srgbClr val="000000"/>
                </a:solidFill>
              </a:rPr>
              <a:t>решений бесплатно</a:t>
            </a:r>
            <a:endParaRPr lang="en-US" sz="3200" dirty="0" smtClean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49156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4975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73688" y="1503363"/>
            <a:ext cx="3621087" cy="241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161" name="Прямоугольник 1"/>
          <p:cNvSpPr>
            <a:spLocks noChangeArrowheads="1"/>
          </p:cNvSpPr>
          <p:nvPr/>
        </p:nvSpPr>
        <p:spPr bwMode="auto">
          <a:xfrm>
            <a:off x="749300" y="3640138"/>
            <a:ext cx="4624388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200" b="0">
                <a:solidFill>
                  <a:srgbClr val="000000"/>
                </a:solidFill>
                <a:latin typeface="Calibri" pitchFamily="34" charset="0"/>
              </a:rPr>
              <a:t>Загрузите пробную версию на 30 дней для тестирования на локальном компьютере или хостинге</a:t>
            </a:r>
            <a:endParaRPr lang="en-US" sz="2200" b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US" sz="2400" b="0" u="sng">
                <a:solidFill>
                  <a:srgbClr val="1E427C"/>
                </a:solidFill>
                <a:hlinkClick r:id="rId9"/>
              </a:rPr>
              <a:t>http://www.1c-bitrix.ru/download/</a:t>
            </a:r>
            <a:r>
              <a:rPr lang="ru-RU" sz="2400" b="0" u="sng">
                <a:solidFill>
                  <a:srgbClr val="1E427C"/>
                </a:solidFill>
              </a:rPr>
              <a:t> </a:t>
            </a:r>
          </a:p>
          <a:p>
            <a:endParaRPr lang="ru-RU" sz="2200" b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916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5285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134280"/>
      </p:ext>
    </p:extLst>
  </p:cSld>
  <p:clrMapOvr>
    <a:masterClrMapping/>
  </p:clrMapOvr>
  <p:transition spd="med" advTm="5563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Цены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506714" y="3702050"/>
            <a:ext cx="970713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CE2E1A"/>
                </a:solidFill>
                <a:latin typeface="+mj-lt"/>
                <a:cs typeface="+mn-cs"/>
              </a:rPr>
              <a:t>Бизнес</a:t>
            </a:r>
          </a:p>
          <a:p>
            <a:pPr>
              <a:defRPr/>
            </a:pPr>
            <a:r>
              <a:rPr lang="en-US" dirty="0">
                <a:solidFill>
                  <a:srgbClr val="CE2E1A"/>
                </a:solidFill>
                <a:latin typeface="+mj-lt"/>
                <a:cs typeface="+mn-cs"/>
              </a:rPr>
              <a:t>48</a:t>
            </a:r>
            <a:r>
              <a:rPr lang="ru-RU" dirty="0">
                <a:solidFill>
                  <a:srgbClr val="CE2E1A"/>
                </a:solidFill>
                <a:latin typeface="+mj-lt"/>
                <a:cs typeface="+mn-cs"/>
              </a:rPr>
              <a:t>900 руб. </a:t>
            </a:r>
            <a:endParaRPr lang="en-US" dirty="0">
              <a:solidFill>
                <a:srgbClr val="CE2E1A"/>
              </a:solidFill>
              <a:latin typeface="+mj-lt"/>
              <a:cs typeface="+mn-cs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516239" y="1974850"/>
            <a:ext cx="846707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Старт</a:t>
            </a:r>
          </a:p>
          <a:p>
            <a:pPr>
              <a:defRPr/>
            </a:pPr>
            <a:r>
              <a:rPr lang="en-US" dirty="0">
                <a:latin typeface="+mj-lt"/>
                <a:cs typeface="+mn-cs"/>
              </a:rPr>
              <a:t>4</a:t>
            </a:r>
            <a:r>
              <a:rPr lang="ru-RU" dirty="0">
                <a:latin typeface="+mj-lt"/>
                <a:cs typeface="+mn-cs"/>
              </a:rPr>
              <a:t>900 руб.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545314" y="1951038"/>
            <a:ext cx="925253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Эксперт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r>
              <a:rPr lang="ru-RU" dirty="0">
                <a:latin typeface="+mj-lt"/>
                <a:cs typeface="+mn-cs"/>
              </a:rPr>
              <a:t>34900 руб. 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endParaRPr lang="ru-RU" dirty="0">
              <a:latin typeface="+mj-lt"/>
              <a:cs typeface="+mn-cs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526014" y="3705225"/>
            <a:ext cx="99001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Веб-кластер</a:t>
            </a:r>
          </a:p>
          <a:p>
            <a:pPr>
              <a:defRPr/>
            </a:pPr>
            <a:r>
              <a:rPr lang="ru-RU" dirty="0">
                <a:latin typeface="+mj-lt"/>
                <a:cs typeface="+mn-cs"/>
              </a:rPr>
              <a:t>99900 руб.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242939" y="3705225"/>
            <a:ext cx="129509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CE2E1A"/>
                </a:solidFill>
                <a:latin typeface="+mj-lt"/>
                <a:cs typeface="+mn-cs"/>
              </a:rPr>
              <a:t>Малый бизнес</a:t>
            </a:r>
            <a:endParaRPr lang="en-US" dirty="0">
              <a:solidFill>
                <a:srgbClr val="CE2E1A"/>
              </a:solidFill>
              <a:latin typeface="+mj-lt"/>
              <a:cs typeface="+mn-cs"/>
            </a:endParaRPr>
          </a:p>
          <a:p>
            <a:pPr>
              <a:defRPr/>
            </a:pPr>
            <a:r>
              <a:rPr lang="en-US" dirty="0">
                <a:solidFill>
                  <a:srgbClr val="CE2E1A"/>
                </a:solidFill>
                <a:latin typeface="+mj-lt"/>
                <a:cs typeface="+mn-cs"/>
              </a:rPr>
              <a:t>24</a:t>
            </a:r>
            <a:r>
              <a:rPr lang="ru-RU" dirty="0">
                <a:solidFill>
                  <a:srgbClr val="CE2E1A"/>
                </a:solidFill>
                <a:latin typeface="+mj-lt"/>
                <a:cs typeface="+mn-cs"/>
              </a:rPr>
              <a:t>900 руб. </a:t>
            </a:r>
            <a:endParaRPr lang="en-US" dirty="0">
              <a:solidFill>
                <a:srgbClr val="CE2E1A"/>
              </a:solidFill>
              <a:latin typeface="+mj-lt"/>
              <a:cs typeface="+mn-cs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5640314" y="1982788"/>
            <a:ext cx="925253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Стандарт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r>
              <a:rPr lang="ru-RU" dirty="0">
                <a:latin typeface="+mj-lt"/>
                <a:cs typeface="+mn-cs"/>
              </a:rPr>
              <a:t>12900 руб. 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endParaRPr lang="ru-RU" dirty="0">
              <a:latin typeface="+mj-lt"/>
              <a:cs typeface="+mn-cs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472289" y="3706429"/>
            <a:ext cx="1696423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CE2E1A"/>
                </a:solidFill>
                <a:latin typeface="+mj-lt"/>
                <a:cs typeface="+mn-cs"/>
              </a:rPr>
              <a:t>Бизнес веб-кластер</a:t>
            </a:r>
          </a:p>
          <a:p>
            <a:pPr>
              <a:defRPr/>
            </a:pPr>
            <a:r>
              <a:rPr lang="ru-RU" dirty="0">
                <a:solidFill>
                  <a:srgbClr val="CE2E1A"/>
                </a:solidFill>
                <a:latin typeface="+mj-lt"/>
                <a:cs typeface="+mn-cs"/>
              </a:rPr>
              <a:t>249900 руб. </a:t>
            </a:r>
            <a:endParaRPr lang="en-US" dirty="0">
              <a:solidFill>
                <a:srgbClr val="CE2E1A"/>
              </a:solidFill>
              <a:latin typeface="+mj-lt"/>
              <a:cs typeface="+mn-cs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357240" y="2005013"/>
            <a:ext cx="1029449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Первый сайт</a:t>
            </a:r>
          </a:p>
          <a:p>
            <a:pPr>
              <a:defRPr/>
            </a:pPr>
            <a:r>
              <a:rPr lang="ru-RU" dirty="0">
                <a:latin typeface="+mj-lt"/>
                <a:cs typeface="+mn-cs"/>
              </a:rPr>
              <a:t>1990 руб. *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219272" y="6172200"/>
            <a:ext cx="4622800" cy="49244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3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* </a:t>
            </a:r>
            <a:r>
              <a:rPr lang="ru-RU" sz="1300" b="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Редакция «Первый сайт» продается только </a:t>
            </a:r>
            <a:r>
              <a:rPr lang="ru-RU" sz="13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через партнерскую </a:t>
            </a:r>
            <a:r>
              <a:rPr lang="ru-RU" sz="1300" b="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сеть.</a:t>
            </a:r>
            <a:endParaRPr lang="en-US" sz="1300" b="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+mn-cs"/>
            </a:endParaRPr>
          </a:p>
        </p:txBody>
      </p:sp>
      <p:pic>
        <p:nvPicPr>
          <p:cNvPr id="21" name="Изображение 20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2" y="1828800"/>
            <a:ext cx="1294677" cy="1375810"/>
          </a:xfrm>
          <a:prstGeom prst="rect">
            <a:avLst/>
          </a:prstGeom>
        </p:spPr>
      </p:pic>
      <p:pic>
        <p:nvPicPr>
          <p:cNvPr id="22" name="Изображение 21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52" y="1828800"/>
            <a:ext cx="1294677" cy="1375810"/>
          </a:xfrm>
          <a:prstGeom prst="rect">
            <a:avLst/>
          </a:prstGeom>
        </p:spPr>
      </p:pic>
      <p:pic>
        <p:nvPicPr>
          <p:cNvPr id="23" name="Изображение 22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52" y="1828800"/>
            <a:ext cx="1294677" cy="1375810"/>
          </a:xfrm>
          <a:prstGeom prst="rect">
            <a:avLst/>
          </a:prstGeom>
        </p:spPr>
      </p:pic>
      <p:pic>
        <p:nvPicPr>
          <p:cNvPr id="24" name="Изображение 23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52" y="1828800"/>
            <a:ext cx="1294677" cy="1375810"/>
          </a:xfrm>
          <a:prstGeom prst="rect">
            <a:avLst/>
          </a:prstGeom>
        </p:spPr>
      </p:pic>
      <p:pic>
        <p:nvPicPr>
          <p:cNvPr id="25" name="Изображение 24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67890"/>
            <a:ext cx="1294677" cy="1375810"/>
          </a:xfrm>
          <a:prstGeom prst="rect">
            <a:avLst/>
          </a:prstGeom>
        </p:spPr>
      </p:pic>
      <p:pic>
        <p:nvPicPr>
          <p:cNvPr id="26" name="Изображение 25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67890"/>
            <a:ext cx="1294677" cy="1375810"/>
          </a:xfrm>
          <a:prstGeom prst="rect">
            <a:avLst/>
          </a:prstGeom>
        </p:spPr>
      </p:pic>
      <p:pic>
        <p:nvPicPr>
          <p:cNvPr id="27" name="Изображение 26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567890"/>
            <a:ext cx="1294677" cy="1375810"/>
          </a:xfrm>
          <a:prstGeom prst="rect">
            <a:avLst/>
          </a:prstGeom>
        </p:spPr>
      </p:pic>
      <p:pic>
        <p:nvPicPr>
          <p:cNvPr id="28" name="Изображение 27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567890"/>
            <a:ext cx="1294677" cy="137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На «1С-Битрикс» работают более 15000 интернет-магазинов:</a:t>
            </a:r>
            <a:endParaRPr lang="ru-RU" sz="2800" dirty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49" y="3420413"/>
            <a:ext cx="801419" cy="80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Аня\Desktop\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" y="1439076"/>
            <a:ext cx="9144000" cy="492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9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67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286000"/>
            <a:ext cx="8686800" cy="243840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В партнерской сети более 7000 компаний, которые внедряют «1С-Битрикс».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latin typeface="Calibri"/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Разработку интернет-магазина вы можете заказать у партнера в вашем городе. Или выбрать любую компанию из наших партнеров.</a:t>
            </a:r>
            <a:endParaRPr lang="ru-RU" sz="2800" dirty="0">
              <a:latin typeface="Calibri"/>
              <a:cs typeface="Calibri"/>
            </a:endParaRPr>
          </a:p>
        </p:txBody>
      </p:sp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8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630343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44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2333500"/>
            <a:ext cx="9140044" cy="2467100"/>
          </a:xfrm>
          <a:prstGeom prst="rect">
            <a:avLst/>
          </a:prstGeom>
          <a:solidFill>
            <a:srgbClr val="FFFFFF">
              <a:alpha val="9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687381"/>
            <a:ext cx="8686800" cy="163036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Calibri"/>
                <a:cs typeface="Calibri"/>
              </a:rPr>
              <a:t>Более 20000 сертифицированных специалистов работают с платформой «1С-Битрикс». </a:t>
            </a:r>
          </a:p>
          <a:p>
            <a:pPr marL="0" indent="0">
              <a:buNone/>
            </a:pPr>
            <a:r>
              <a:rPr lang="ru-RU" sz="2800" dirty="0" smtClean="0">
                <a:latin typeface="Calibri"/>
                <a:cs typeface="Calibri"/>
              </a:rPr>
              <a:t>При необходимости, вы легко передадите проект новому разработчику.</a:t>
            </a:r>
            <a:endParaRPr lang="ru-RU" sz="2800" dirty="0">
              <a:latin typeface="Calibri"/>
              <a:cs typeface="Calibri"/>
            </a:endParaRPr>
          </a:p>
        </p:txBody>
      </p:sp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22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Почему «1С-Битрикс»?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667000" y="1391981"/>
            <a:ext cx="6477000" cy="4525963"/>
          </a:xfrm>
        </p:spPr>
        <p:txBody>
          <a:bodyPr/>
          <a:lstStyle/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Готовый функционал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В платформе более 1000 готовых функциональных возможностей не только для интернет-магазина, но и для всего сайта. Не требуется разработка магазина с нуля.</a:t>
            </a:r>
            <a:endParaRPr lang="ru-RU" sz="1400" dirty="0" smtClean="0">
              <a:latin typeface="Calibri"/>
              <a:cs typeface="Calibri"/>
            </a:endParaRP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Быстрый запуск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Установка и настройка  занимает всего 4 часа. Мастер запуска помогает быстро все настроить. 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Высокая производительность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Магазин выдерживает пиковые нагрузки.</a:t>
            </a:r>
            <a:endParaRPr lang="ru-RU" sz="1800" dirty="0" smtClean="0">
              <a:latin typeface="Calibri"/>
              <a:cs typeface="Calibri"/>
            </a:endParaRP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Безопасность сайта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Встроенные механизмы защиты в самом движке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Свой каталог веб-приложений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Возможность быстро развивать сайт, предлагать клиентам новые возможности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Партнерская сеть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Легко сменить разработчика проекта</a:t>
            </a:r>
            <a:endParaRPr lang="ru-RU" sz="1600" dirty="0">
              <a:latin typeface="Calibri"/>
              <a:cs typeface="Calibri"/>
            </a:endParaRPr>
          </a:p>
        </p:txBody>
      </p:sp>
      <p:pic>
        <p:nvPicPr>
          <p:cNvPr id="7" name="Изображение 6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286825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1"/>
          <p:cNvSpPr>
            <a:spLocks noGrp="1"/>
          </p:cNvSpPr>
          <p:nvPr>
            <p:ph idx="1"/>
          </p:nvPr>
        </p:nvSpPr>
        <p:spPr>
          <a:xfrm>
            <a:off x="0" y="2667000"/>
            <a:ext cx="88392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Как клиенты увидят ваш интернет-магазин?</a:t>
            </a:r>
          </a:p>
        </p:txBody>
      </p:sp>
    </p:spTree>
    <p:extLst>
      <p:ext uri="{BB962C8B-B14F-4D97-AF65-F5344CB8AC3E}">
        <p14:creationId xmlns:p14="http://schemas.microsoft.com/office/powerpoint/2010/main" val="17801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-181" r="337" b="704"/>
          <a:stretch/>
        </p:blipFill>
        <p:spPr bwMode="auto">
          <a:xfrm>
            <a:off x="-32719" y="-21185"/>
            <a:ext cx="9210416" cy="686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-5048" y="1306427"/>
            <a:ext cx="6233232" cy="3240360"/>
          </a:xfrm>
          <a:prstGeom prst="roundRect">
            <a:avLst>
              <a:gd name="adj" fmla="val 259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685" y="5638800"/>
            <a:ext cx="9149048" cy="1219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008" y="2188689"/>
            <a:ext cx="58922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/>
              <a:t>Для вас - партнерская программа </a:t>
            </a:r>
            <a:r>
              <a:rPr lang="ru-RU" sz="2400" b="0" dirty="0" smtClean="0"/>
              <a:t>«1С-Битрикс»</a:t>
            </a:r>
          </a:p>
          <a:p>
            <a:endParaRPr lang="ru-RU" sz="2400" b="0" dirty="0" smtClean="0"/>
          </a:p>
          <a:p>
            <a:r>
              <a:rPr lang="ru-RU" sz="2400" b="0" dirty="0" smtClean="0"/>
              <a:t>Звоните - расскажем: </a:t>
            </a:r>
            <a:endParaRPr lang="ru-RU" sz="2400" b="0" dirty="0"/>
          </a:p>
          <a:p>
            <a:r>
              <a:rPr lang="ru-RU" sz="2400" b="0" dirty="0" smtClean="0"/>
              <a:t>8-800-250-1860 </a:t>
            </a:r>
            <a:r>
              <a:rPr lang="ru-RU" sz="2400" b="0" dirty="0"/>
              <a:t>(звонок в РФ бесплатный)</a:t>
            </a:r>
          </a:p>
          <a:p>
            <a:endParaRPr lang="ru-RU" sz="2400" b="0" dirty="0" smtClean="0"/>
          </a:p>
        </p:txBody>
      </p:sp>
      <p:pic>
        <p:nvPicPr>
          <p:cNvPr id="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081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27051" y="1241424"/>
            <a:ext cx="4153076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Разрабатываете сайты?</a:t>
            </a:r>
            <a:endParaRPr lang="en-US" sz="2000" b="1" dirty="0" smtClean="0">
              <a:latin typeface="Verdana" pitchFamily="34" charset="0"/>
            </a:endParaRPr>
          </a:p>
        </p:txBody>
      </p:sp>
      <p:pic>
        <p:nvPicPr>
          <p:cNvPr id="12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" y="5769338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836316" y="5962671"/>
            <a:ext cx="44430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u="sng" dirty="0" smtClean="0">
                <a:latin typeface="Calibri" pitchFamily="34" charset="0"/>
                <a:cs typeface="Calibri" pitchFamily="34" charset="0"/>
                <a:hlinkClick r:id="rId6"/>
              </a:rPr>
              <a:t>partners@1c-bitrix.ru</a:t>
            </a:r>
            <a:endParaRPr lang="en-US" sz="3600" u="sng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66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745" y="1066799"/>
            <a:ext cx="3852718" cy="578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394246" y="2586097"/>
            <a:ext cx="583393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b="0" dirty="0">
                <a:latin typeface="+mn-lt"/>
              </a:rPr>
              <a:t/>
            </a:r>
            <a:br>
              <a:rPr lang="ru-RU" sz="4000" b="0" dirty="0">
                <a:latin typeface="+mn-lt"/>
              </a:rPr>
            </a:br>
            <a:r>
              <a:rPr lang="ru-RU" sz="4400" b="0" dirty="0">
                <a:latin typeface="+mn-lt"/>
              </a:rPr>
              <a:t>Спасибо за внимание!</a:t>
            </a:r>
            <a:r>
              <a:rPr lang="en-US" sz="4400" b="0" dirty="0">
                <a:latin typeface="+mn-lt"/>
              </a:rPr>
              <a:t>  </a:t>
            </a:r>
            <a:endParaRPr lang="ru-RU" sz="4400" b="0" dirty="0" smtClean="0">
              <a:latin typeface="+mn-lt"/>
            </a:endParaRPr>
          </a:p>
          <a:p>
            <a:pPr eaLnBrk="1" hangingPunct="1"/>
            <a:r>
              <a:rPr lang="ru-RU" sz="4400" b="0" dirty="0" smtClean="0">
                <a:latin typeface="+mn-lt"/>
              </a:rPr>
              <a:t>Вопросы</a:t>
            </a:r>
            <a:r>
              <a:rPr lang="ru-RU" sz="4400" b="0" dirty="0">
                <a:latin typeface="+mn-lt"/>
              </a:rPr>
              <a:t>?</a:t>
            </a:r>
            <a:endParaRPr lang="en-US" sz="4400" b="0" dirty="0">
              <a:latin typeface="+mn-lt"/>
            </a:endParaRP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5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800998"/>
            <a:ext cx="63560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0" i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Думайте о бизнесе! </a:t>
            </a:r>
          </a:p>
          <a:p>
            <a:pPr algn="l"/>
            <a:r>
              <a:rPr lang="ru-RU" sz="3600" b="0" i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 технологиях подумали мы. </a:t>
            </a:r>
            <a:endParaRPr lang="en-US" sz="3600" b="0" i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96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Каталог товаров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04800" y="1371601"/>
            <a:ext cx="4419600" cy="3429000"/>
          </a:xfrm>
        </p:spPr>
        <p:txBody>
          <a:bodyPr/>
          <a:lstStyle/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Список всех товаров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Разделы и категории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Фильтр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ru-RU" sz="2800" dirty="0" smtClean="0">
                <a:latin typeface="Calibri"/>
                <a:cs typeface="Calibri"/>
              </a:rPr>
              <a:t>по свойствам</a:t>
            </a:r>
            <a:endParaRPr lang="ru-RU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Быстрый поиск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err="1" smtClean="0">
                <a:latin typeface="Calibri"/>
                <a:cs typeface="Calibri"/>
              </a:rPr>
              <a:t>Спец.предложения</a:t>
            </a:r>
            <a:r>
              <a:rPr lang="ru-RU" sz="2800" dirty="0" smtClean="0">
                <a:latin typeface="Calibri"/>
                <a:cs typeface="Calibri"/>
              </a:rPr>
              <a:t> и акции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>
                <a:latin typeface="Calibri"/>
                <a:cs typeface="Calibri"/>
              </a:rPr>
              <a:t>Сравнение с другими товарами</a:t>
            </a:r>
          </a:p>
          <a:p>
            <a:pPr marL="0" indent="0">
              <a:lnSpc>
                <a:spcPct val="90000"/>
              </a:lnSpc>
              <a:buSzPct val="60000"/>
              <a:buNone/>
            </a:pPr>
            <a:r>
              <a:rPr lang="ru-RU" sz="2800" dirty="0" smtClean="0">
                <a:latin typeface="Calibri"/>
                <a:cs typeface="Calibri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03854" y="5334001"/>
            <a:ext cx="571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0" i="1" dirty="0" smtClean="0">
                <a:latin typeface="Calibri"/>
                <a:cs typeface="Calibri"/>
              </a:rPr>
              <a:t>Клиент быстро найдет нужный ему товар в вашем магазине. </a:t>
            </a:r>
            <a:endParaRPr lang="ru-RU" sz="2800" b="0" i="1" dirty="0">
              <a:latin typeface="Calibri"/>
              <a:cs typeface="Calibri"/>
            </a:endParaRPr>
          </a:p>
        </p:txBody>
      </p:sp>
      <p:pic>
        <p:nvPicPr>
          <p:cNvPr id="5" name="Изображение 4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08" y="5334001"/>
            <a:ext cx="1197494" cy="1066799"/>
          </a:xfrm>
          <a:prstGeom prst="rect">
            <a:avLst/>
          </a:prstGeom>
        </p:spPr>
      </p:pic>
      <p:pic>
        <p:nvPicPr>
          <p:cNvPr id="6" name="Изображение 5" descr="Снимок экрана 2012-09-18 в 15.59.0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0"/>
            <a:ext cx="4277695" cy="315174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reflection blurRad="6350" stA="51000" endA="300" endPos="10000" dist="127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319764" y="3048000"/>
            <a:ext cx="6300236" cy="3321422"/>
            <a:chOff x="1319764" y="3124200"/>
            <a:chExt cx="6300236" cy="3321422"/>
          </a:xfrm>
        </p:grpSpPr>
        <p:pic>
          <p:nvPicPr>
            <p:cNvPr id="6" name="Изображение 5" descr="Снимок экрана 2012-09-17 в 18.42.3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3492242"/>
              <a:ext cx="5181600" cy="2953380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7" name="Изображение 6" descr="Снимок экрана 2012-09-17 в 18.44.4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764" y="3194938"/>
              <a:ext cx="1061628" cy="3136900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0" name="Изображение 9" descr="Снимок экрана 2012-09-17 в 18.44.5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6995" y="3124200"/>
              <a:ext cx="4953000" cy="315754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</p:pic>
      </p:grpSp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Каталог товаров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219200" y="1410075"/>
            <a:ext cx="7885556" cy="16764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ru-RU" dirty="0" smtClean="0">
                <a:latin typeface="Calibri"/>
                <a:cs typeface="Calibri"/>
              </a:rPr>
              <a:t>В интернет-магазине </a:t>
            </a:r>
            <a:r>
              <a:rPr lang="en-US" dirty="0" err="1" smtClean="0">
                <a:latin typeface="Calibri"/>
                <a:cs typeface="Calibri"/>
              </a:rPr>
              <a:t>INCITY.ru</a:t>
            </a:r>
            <a:r>
              <a:rPr lang="ru-RU" dirty="0" smtClean="0">
                <a:latin typeface="Calibri"/>
                <a:cs typeface="Calibri"/>
              </a:rPr>
              <a:t>  одежда </a:t>
            </a:r>
            <a:r>
              <a:rPr lang="ru-RU" dirty="0">
                <a:latin typeface="Calibri"/>
                <a:cs typeface="Calibri"/>
              </a:rPr>
              <a:t>подбирается не только по </a:t>
            </a:r>
            <a:r>
              <a:rPr lang="ru-RU" dirty="0" smtClean="0">
                <a:latin typeface="Calibri"/>
                <a:cs typeface="Calibri"/>
              </a:rPr>
              <a:t>разделу, но </a:t>
            </a:r>
            <a:r>
              <a:rPr lang="ru-RU" dirty="0">
                <a:latin typeface="Calibri"/>
                <a:cs typeface="Calibri"/>
              </a:rPr>
              <a:t>по линиям, цвету, </a:t>
            </a:r>
            <a:r>
              <a:rPr lang="ru-RU" dirty="0" smtClean="0">
                <a:latin typeface="Calibri"/>
                <a:cs typeface="Calibri"/>
              </a:rPr>
              <a:t>стоимости.</a:t>
            </a:r>
            <a:endParaRPr lang="ru-RU" dirty="0">
              <a:latin typeface="Calibri"/>
              <a:cs typeface="Calibri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2800" y="381000"/>
            <a:ext cx="1690688" cy="530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Изображение 2" descr="Снимок экрана 2012-09-18 в 16.10.36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5"/>
          <a:stretch/>
        </p:blipFill>
        <p:spPr>
          <a:xfrm>
            <a:off x="304800" y="1447800"/>
            <a:ext cx="800191" cy="76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Карточка товара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05574" y="1456121"/>
            <a:ext cx="4800600" cy="4525963"/>
          </a:xfrm>
        </p:spPr>
        <p:txBody>
          <a:bodyPr/>
          <a:lstStyle/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Фото, описание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Цена и свойства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Наличие на складе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Условия доставки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Рекомендуемые товары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Отзывы, рейтинг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«Вместе с этим покупают»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5410200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0" i="1" dirty="0" smtClean="0">
                <a:latin typeface="Calibri"/>
                <a:cs typeface="Calibri"/>
              </a:rPr>
              <a:t>Вся информация о товаре – на одной странице</a:t>
            </a:r>
            <a:endParaRPr lang="ru-RU" sz="28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77" y="5346828"/>
            <a:ext cx="1197494" cy="1066799"/>
          </a:xfrm>
          <a:prstGeom prst="rect">
            <a:avLst/>
          </a:prstGeom>
        </p:spPr>
      </p:pic>
      <p:pic>
        <p:nvPicPr>
          <p:cNvPr id="3" name="Изображение 2" descr="Снимок экрана 2012-09-18 в 16.18.4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22" y="1524000"/>
            <a:ext cx="4048478" cy="2895600"/>
          </a:xfrm>
          <a:prstGeom prst="rect">
            <a:avLst/>
          </a:prstGeom>
          <a:ln>
            <a:solidFill>
              <a:srgbClr val="D9D9D9"/>
            </a:solidFill>
          </a:ln>
          <a:effectLst>
            <a:reflection blurRad="6350" stA="16000" endA="300" endPos="21000" dist="254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Снимок экрана 2012-09-17 в 18.11.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63" r="34799"/>
          <a:stretch/>
        </p:blipFill>
        <p:spPr>
          <a:xfrm>
            <a:off x="5257800" y="2895600"/>
            <a:ext cx="2898422" cy="1330951"/>
          </a:xfrm>
          <a:prstGeom prst="rect">
            <a:avLst/>
          </a:prstGeom>
          <a:ln>
            <a:solidFill>
              <a:srgbClr val="F2F2F2"/>
            </a:solidFill>
          </a:ln>
          <a:effectLst>
            <a:reflection blurRad="6350" stA="28000" endA="300" endPos="32000" dist="25400" dir="5400000" sy="-100000" algn="bl" rotWithShape="0"/>
          </a:effectLst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Карточка товара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0719" y="1371600"/>
            <a:ext cx="8001000" cy="12954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Calibri"/>
                <a:cs typeface="Calibri"/>
              </a:rPr>
              <a:t>К каждому товару каталога </a:t>
            </a:r>
            <a:r>
              <a:rPr lang="en-US" dirty="0" err="1" smtClean="0">
                <a:latin typeface="Calibri"/>
                <a:cs typeface="Calibri"/>
              </a:rPr>
              <a:t>SAVAGE.ru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ru-RU" dirty="0" smtClean="0">
                <a:latin typeface="Calibri"/>
                <a:cs typeface="Calibri"/>
              </a:rPr>
              <a:t>можно получить «рекомендации стилиста»: </a:t>
            </a:r>
            <a:endParaRPr lang="ru-RU" dirty="0">
              <a:latin typeface="Calibri"/>
              <a:cs typeface="Calibri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7337" y="533400"/>
            <a:ext cx="2603863" cy="30480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6" name="Изображение 5" descr="Снимок экрана 2012-09-17 в 18.11.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22"/>
          <a:stretch/>
        </p:blipFill>
        <p:spPr>
          <a:xfrm>
            <a:off x="609600" y="2901246"/>
            <a:ext cx="4445378" cy="1783644"/>
          </a:xfrm>
          <a:prstGeom prst="rect">
            <a:avLst/>
          </a:prstGeom>
          <a:ln>
            <a:solidFill>
              <a:srgbClr val="F2F2F2"/>
            </a:solidFill>
          </a:ln>
          <a:effectLst/>
        </p:spPr>
      </p:pic>
      <p:sp>
        <p:nvSpPr>
          <p:cNvPr id="10" name="Овал 9"/>
          <p:cNvSpPr/>
          <p:nvPr/>
        </p:nvSpPr>
        <p:spPr bwMode="auto">
          <a:xfrm>
            <a:off x="5181600" y="2895600"/>
            <a:ext cx="12954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Изображение 10" descr="Снимок экрана 2012-09-18 в 16.10.36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5"/>
          <a:stretch/>
        </p:blipFill>
        <p:spPr>
          <a:xfrm>
            <a:off x="304800" y="1447800"/>
            <a:ext cx="800191" cy="76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9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16308</TotalTime>
  <Words>1577</Words>
  <Application>Microsoft Office PowerPoint</Application>
  <PresentationFormat>Экран (4:3)</PresentationFormat>
  <Paragraphs>339</Paragraphs>
  <Slides>51</Slides>
  <Notes>50</Notes>
  <HiddenSlides>4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53" baseType="lpstr">
      <vt:lpstr>Default Design</vt:lpstr>
      <vt:lpstr>Тема Office</vt:lpstr>
      <vt:lpstr>Выбор платформы для разработки интернет-магазина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1С-Битрикс: Веб-кластер</vt:lpstr>
      <vt:lpstr>Сертификаты</vt:lpstr>
      <vt:lpstr>Презентация PowerPoint</vt:lpstr>
      <vt:lpstr>Презентация PowerPoint</vt:lpstr>
      <vt:lpstr>Веб-приложение для генерации одноразовых паролей (OTP)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Bitrix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Denis Donchenko</cp:lastModifiedBy>
  <cp:revision>1282</cp:revision>
  <dcterms:created xsi:type="dcterms:W3CDTF">2004-09-13T11:38:15Z</dcterms:created>
  <dcterms:modified xsi:type="dcterms:W3CDTF">2012-10-04T05:03:34Z</dcterms:modified>
</cp:coreProperties>
</file>